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6" r:id="rId4"/>
    <p:sldId id="271" r:id="rId5"/>
    <p:sldId id="272" r:id="rId6"/>
    <p:sldId id="258" r:id="rId7"/>
    <p:sldId id="264" r:id="rId8"/>
    <p:sldId id="275" r:id="rId9"/>
    <p:sldId id="276" r:id="rId10"/>
    <p:sldId id="277" r:id="rId11"/>
    <p:sldId id="278" r:id="rId12"/>
    <p:sldId id="279" r:id="rId13"/>
    <p:sldId id="273" r:id="rId14"/>
    <p:sldId id="267" r:id="rId15"/>
    <p:sldId id="268" r:id="rId16"/>
    <p:sldId id="280" r:id="rId17"/>
    <p:sldId id="269" r:id="rId18"/>
    <p:sldId id="270" r:id="rId19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Arimo Bold" panose="020B0604020202020204" charset="0"/>
      <p:regular r:id="rId22"/>
    </p:embeddedFont>
    <p:embeddedFont>
      <p:font typeface="Barlow" panose="00000500000000000000" pitchFamily="2" charset="0"/>
      <p:regular r:id="rId23"/>
      <p:bold r:id="rId24"/>
      <p:italic r:id="rId25"/>
      <p:boldItalic r:id="rId26"/>
    </p:embeddedFont>
    <p:embeddedFont>
      <p:font typeface="Barlow Medium" panose="00000600000000000000" pitchFamily="2" charset="0"/>
      <p:regular r:id="rId27"/>
      <p:italic r:id="rId28"/>
    </p:embeddedFont>
    <p:embeddedFont>
      <p:font typeface="Barlow SemiBold" panose="00000700000000000000" pitchFamily="2" charset="0"/>
      <p:bold r:id="rId29"/>
      <p:boldItalic r:id="rId30"/>
    </p:embeddedFont>
    <p:embeddedFont>
      <p:font typeface="Trade Gothic Next Heavy" panose="020B0903040303020004" pitchFamily="34" charset="0"/>
      <p:bold r:id="rId31"/>
      <p:boldItalic r:id="rId32"/>
    </p:embeddedFont>
    <p:embeddedFont>
      <p:font typeface="TT Rounds Condensed" panose="020B0604020202020204" charset="0"/>
      <p:regular r:id="rId33"/>
    </p:embeddedFont>
    <p:embeddedFont>
      <p:font typeface="TT Rounds Condensed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Destaqu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Estilo com Tema 1 - Destaqu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O meu nome é Joaquim Guerra e é uma honra estar aqui hoje para falar neste Semanário. Como muitos de vocês sabem, tenho uma longa história na CP, tendo começado como maquinista há mais de trinta anos.</a:t>
            </a:r>
          </a:p>
          <a:p>
            <a:r>
              <a:rPr lang="pt-PT"/>
              <a:t>Ao longo da minha carreira, passei por diferentes cargos na CP, desde consultor jurídico até diretor de Relações Internacionais. Estas experiências me deram uma compreensão única das operações ferroviárias e da complexidade do setor.</a:t>
            </a:r>
          </a:p>
          <a:p>
            <a:r>
              <a:rPr lang="pt-PT"/>
              <a:t>Estou comprometido em promover a inovação e o crescimento sustentável no transporte ferroviário em Portugal. Acredito firmemente que enfrentar os desafios e explorar as oportunidades é essencial para o progresso contínuo do setor.</a:t>
            </a:r>
          </a:p>
          <a:p>
            <a:r>
              <a:rPr lang="pt-PT"/>
              <a:t>Estou entusiasmado por explorarmos juntos os temas que serão discutidos ao longo deste seminário. Agradeço a presença de todos e espero por discussões produtivas e inspiradoras durante este evento.</a:t>
            </a:r>
          </a:p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765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D90F0-06C4-76F1-6152-8AD0895C6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0927DA-5573-18E7-342E-D23CC7010C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D5063-DDDA-D0DD-C704-BFC82C470C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9B1611F-7363-129B-7C10-2590C6222C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B661D6D-F7AB-1E4B-2E7E-DFD4FD8F3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Benefícios:</a:t>
            </a:r>
          </a:p>
          <a:p>
            <a:endParaRPr lang="en-US"/>
          </a:p>
          <a:p>
            <a:r>
              <a:rPr lang="en-US"/>
              <a:t>Avanço significativo no serviço ferroviário nacional.</a:t>
            </a:r>
          </a:p>
          <a:p>
            <a:r>
              <a:rPr lang="en-US"/>
              <a:t>Aumento geral da capacidade ferroviária.</a:t>
            </a:r>
          </a:p>
          <a:p>
            <a:r>
              <a:rPr lang="en-US"/>
              <a:t>Liberação de capacidade na Linha do Norte.</a:t>
            </a:r>
          </a:p>
          <a:p>
            <a:r>
              <a:rPr lang="en-US"/>
              <a:t>Aumento da fiabilidade operacional.</a:t>
            </a:r>
          </a:p>
          <a:p>
            <a:r>
              <a:rPr lang="en-US"/>
              <a:t>Melhoria da acessibilidade e conectividade.</a:t>
            </a:r>
          </a:p>
          <a:p>
            <a:r>
              <a:rPr lang="en-US"/>
              <a:t>Redução dos tempos de viagem.</a:t>
            </a:r>
          </a:p>
          <a:p>
            <a:r>
              <a:rPr lang="en-US"/>
              <a:t>Aumento da competitividade do sistema ferroviário.</a:t>
            </a:r>
          </a:p>
          <a:p>
            <a:r>
              <a:rPr lang="en-US"/>
              <a:t>Descarbonização do setor dos transportes.</a:t>
            </a:r>
          </a:p>
          <a:p>
            <a:r>
              <a:rPr lang="en-US"/>
              <a:t>Contribuição para as metas climáticas nacionais e europeias.</a:t>
            </a:r>
          </a:p>
          <a:p>
            <a:r>
              <a:rPr lang="en-US"/>
              <a:t>Desenvolvimento de novas centralidades territoriais.</a:t>
            </a:r>
          </a:p>
          <a:p>
            <a:r>
              <a:rPr lang="en-US"/>
              <a:t>Redução da sinistralidade e do congestionamento rodoviários.</a:t>
            </a:r>
          </a:p>
          <a:p>
            <a:r>
              <a:rPr lang="en-US"/>
              <a:t>Aumento da resiliência do sistema ferroviário.</a:t>
            </a:r>
          </a:p>
          <a:p>
            <a:r>
              <a:rPr lang="en-US"/>
              <a:t>Este investimento representa um salto qualitativo no transporte ferroviário em Portugal, proporcionando benefícios substanciais para a população e a economia do país.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0DA60-CA34-1136-53A7-3FB15A35B8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A5806-CBAA-01DF-0E2B-CD0598E90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9832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Benefícios:</a:t>
            </a:r>
          </a:p>
          <a:p>
            <a:endParaRPr lang="en-US"/>
          </a:p>
          <a:p>
            <a:r>
              <a:rPr lang="en-US"/>
              <a:t>Avanço significativo no serviço ferroviário nacional.</a:t>
            </a:r>
          </a:p>
          <a:p>
            <a:r>
              <a:rPr lang="en-US"/>
              <a:t>Aumento geral da capacidade ferroviária.</a:t>
            </a:r>
          </a:p>
          <a:p>
            <a:r>
              <a:rPr lang="en-US"/>
              <a:t>Liberação de capacidade na Linha do Norte.</a:t>
            </a:r>
          </a:p>
          <a:p>
            <a:r>
              <a:rPr lang="en-US"/>
              <a:t>Aumento da fiabilidade operacional.</a:t>
            </a:r>
          </a:p>
          <a:p>
            <a:r>
              <a:rPr lang="en-US"/>
              <a:t>Melhoria da acessibilidade e conectividade.</a:t>
            </a:r>
          </a:p>
          <a:p>
            <a:r>
              <a:rPr lang="en-US"/>
              <a:t>Redução dos tempos de viagem.</a:t>
            </a:r>
          </a:p>
          <a:p>
            <a:r>
              <a:rPr lang="en-US"/>
              <a:t>Aumento da competitividade do sistema ferroviário.</a:t>
            </a:r>
          </a:p>
          <a:p>
            <a:r>
              <a:rPr lang="en-US"/>
              <a:t>Descarbonização do setor dos transportes.</a:t>
            </a:r>
          </a:p>
          <a:p>
            <a:r>
              <a:rPr lang="en-US"/>
              <a:t>Contribuição para as metas climáticas nacionais e europeias.</a:t>
            </a:r>
          </a:p>
          <a:p>
            <a:r>
              <a:rPr lang="en-US"/>
              <a:t>Desenvolvimento de novas centralidades territoriais.</a:t>
            </a:r>
          </a:p>
          <a:p>
            <a:r>
              <a:rPr lang="en-US"/>
              <a:t>Redução da sinistralidade e do congestionamento rodoviários.</a:t>
            </a:r>
          </a:p>
          <a:p>
            <a:r>
              <a:rPr lang="en-US"/>
              <a:t>Aumento da resiliência do sistema ferroviário.</a:t>
            </a:r>
          </a:p>
          <a:p>
            <a:r>
              <a:rPr lang="en-US"/>
              <a:t>Este investimento representa um salto qualitativo no transporte ferroviário em Portugal, proporcionando benefícios substanciais para a população e a economia do país.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20 Carruagens Arco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19 Carruagens Schindler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15 Carruagens Sorefame,  sendo que uma é restaurante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8 loc 1400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12 LEE2600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 UTE 2000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 UQE 2300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4 UQE 2400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 UQE 3500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 furgão afeto à composição de emergência (CEM)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 automotoras 350 (Allan)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 Automotora (Allan – via estreita)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5 carruagens Napolitanas via estreita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 composições do comboio histórico (furgão e cisterna)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PT" sz="18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pt-PT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 titulo de exemplo nos urbanos de Lisboa, o numero de material recuperado foram 5 UQE 2300/2400 e 2 UQE 3500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1763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2284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Em 2023, foram operados 398 mil comboios</a:t>
            </a:r>
          </a:p>
          <a:p>
            <a:r>
              <a:rPr lang="pt-PT"/>
              <a:t>Um total de 25,5 milhões de comboios/km em 2023</a:t>
            </a:r>
          </a:p>
          <a:p>
            <a:r>
              <a:rPr lang="pt-PT"/>
              <a:t>Faturação proveniente de serviços de manutenção atingiu 14,9 milhões de euros, indicando um aumento de 7,4% em relação a 2022</a:t>
            </a:r>
          </a:p>
          <a:p>
            <a:r>
              <a:rPr lang="pt-PT"/>
              <a:t>Uma força de trabalho de 3.735 trabalhadores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35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6AE7E-ABD1-1242-762A-CAE3AF26C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FA13665F-5362-8C62-ABAB-1CB32161D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78704BE-091F-0839-D4AA-4649E9DCD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Em 2023, foram operados 398 mil comboios</a:t>
            </a:r>
          </a:p>
          <a:p>
            <a:r>
              <a:rPr lang="pt-PT"/>
              <a:t>Um total de 25,5 milhões de comboios/km em 2023</a:t>
            </a:r>
          </a:p>
          <a:p>
            <a:r>
              <a:rPr lang="pt-PT"/>
              <a:t>Faturação proveniente de serviços de manutenção atingiu 14,9 milhões de euros, indicando um aumento de 7,4% em relação a 2022</a:t>
            </a:r>
          </a:p>
          <a:p>
            <a:r>
              <a:rPr lang="pt-PT"/>
              <a:t>Uma força de trabalho de 3.735 trabalhadores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5A73717-6002-F753-AF72-83ED8CF23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94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70002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Benefícios:</a:t>
            </a:r>
          </a:p>
          <a:p>
            <a:endParaRPr lang="en-US"/>
          </a:p>
          <a:p>
            <a:r>
              <a:rPr lang="en-US"/>
              <a:t>Avanço significativo no serviço ferroviário nacional.</a:t>
            </a:r>
          </a:p>
          <a:p>
            <a:r>
              <a:rPr lang="en-US"/>
              <a:t>Aumento geral da capacidade ferroviária.</a:t>
            </a:r>
          </a:p>
          <a:p>
            <a:r>
              <a:rPr lang="en-US"/>
              <a:t>Liberação de capacidade na Linha do Norte.</a:t>
            </a:r>
          </a:p>
          <a:p>
            <a:r>
              <a:rPr lang="en-US"/>
              <a:t>Aumento da fiabilidade operacional.</a:t>
            </a:r>
          </a:p>
          <a:p>
            <a:r>
              <a:rPr lang="en-US"/>
              <a:t>Melhoria da acessibilidade e conectividade.</a:t>
            </a:r>
          </a:p>
          <a:p>
            <a:r>
              <a:rPr lang="en-US"/>
              <a:t>Redução dos tempos de viagem.</a:t>
            </a:r>
          </a:p>
          <a:p>
            <a:r>
              <a:rPr lang="en-US"/>
              <a:t>Aumento da competitividade do sistema ferroviário.</a:t>
            </a:r>
          </a:p>
          <a:p>
            <a:r>
              <a:rPr lang="en-US"/>
              <a:t>Descarbonização do setor dos transportes.</a:t>
            </a:r>
          </a:p>
          <a:p>
            <a:r>
              <a:rPr lang="en-US"/>
              <a:t>Contribuição para as metas climáticas nacionais e europeias.</a:t>
            </a:r>
          </a:p>
          <a:p>
            <a:r>
              <a:rPr lang="en-US"/>
              <a:t>Desenvolvimento de novas centralidades territoriais.</a:t>
            </a:r>
          </a:p>
          <a:p>
            <a:r>
              <a:rPr lang="en-US"/>
              <a:t>Redução da sinistralidade e do congestionamento rodoviários.</a:t>
            </a:r>
          </a:p>
          <a:p>
            <a:r>
              <a:rPr lang="en-US"/>
              <a:t>Aumento da resiliência do sistema ferroviário.</a:t>
            </a:r>
          </a:p>
          <a:p>
            <a:r>
              <a:rPr lang="en-US"/>
              <a:t>Este investimento representa um salto qualitativo no transporte ferroviário em Portugal, proporcionando benefícios substanciais para a população e a economia do país.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Benefícios:</a:t>
            </a:r>
          </a:p>
          <a:p>
            <a:endParaRPr lang="en-US"/>
          </a:p>
          <a:p>
            <a:r>
              <a:rPr lang="en-US"/>
              <a:t>Avanço significativo no serviço ferroviário nacional.</a:t>
            </a:r>
          </a:p>
          <a:p>
            <a:r>
              <a:rPr lang="en-US"/>
              <a:t>Aumento geral da capacidade ferroviária.</a:t>
            </a:r>
          </a:p>
          <a:p>
            <a:r>
              <a:rPr lang="en-US"/>
              <a:t>Liberação de capacidade na Linha do Norte.</a:t>
            </a:r>
          </a:p>
          <a:p>
            <a:r>
              <a:rPr lang="en-US"/>
              <a:t>Aumento da fiabilidade operacional.</a:t>
            </a:r>
          </a:p>
          <a:p>
            <a:r>
              <a:rPr lang="en-US"/>
              <a:t>Melhoria da acessibilidade e conectividade.</a:t>
            </a:r>
          </a:p>
          <a:p>
            <a:r>
              <a:rPr lang="en-US"/>
              <a:t>Redução dos tempos de viagem.</a:t>
            </a:r>
          </a:p>
          <a:p>
            <a:r>
              <a:rPr lang="en-US"/>
              <a:t>Aumento da competitividade do sistema ferroviário.</a:t>
            </a:r>
          </a:p>
          <a:p>
            <a:r>
              <a:rPr lang="en-US"/>
              <a:t>Descarbonização do setor dos transportes.</a:t>
            </a:r>
          </a:p>
          <a:p>
            <a:r>
              <a:rPr lang="en-US"/>
              <a:t>Contribuição para as metas climáticas nacionais e europeias.</a:t>
            </a:r>
          </a:p>
          <a:p>
            <a:r>
              <a:rPr lang="en-US"/>
              <a:t>Desenvolvimento de novas centralidades territoriais.</a:t>
            </a:r>
          </a:p>
          <a:p>
            <a:r>
              <a:rPr lang="en-US"/>
              <a:t>Redução da sinistralidade e do congestionamento rodoviários.</a:t>
            </a:r>
          </a:p>
          <a:p>
            <a:r>
              <a:rPr lang="en-US"/>
              <a:t>Aumento da resiliência do sistema ferroviário.</a:t>
            </a:r>
          </a:p>
          <a:p>
            <a:r>
              <a:rPr lang="en-US"/>
              <a:t>Este investimento representa um salto qualitativo no transporte ferroviário em Portugal, proporcionando benefícios substanciais para a população e a economia do país.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7C96C-E2F3-4FFD-9D9E-A65576240AF6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AA5DE-2838-4E53-A4B8-832EB4BEAC2D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BEAF-EF1D-449F-9530-E4F6F58E1668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788F2-BCE5-4736-A1FE-C8DDAA6EAFF5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B33B8-2871-4BC2-93F4-0663B5CC6649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1FEE-41BC-45B9-84FB-B570C29D4A2B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4CFA-0DC4-4E10-B3F0-DE0D018AE3D0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96AE-095A-4908-8D00-99BE50F21C18}" type="datetime1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B288-AC98-4469-A475-44BDF3566159}" type="datetime1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45146-A9E6-4972-9329-425DD88E156D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C288-B1E6-492C-91BC-97093E0DAF9F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923B6-1C25-4352-B612-5E2DCE9A9BEC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00" y="-1535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AutoShape 4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400" y="4283381"/>
            <a:ext cx="825863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500" b="1" spc="53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A </a:t>
            </a:r>
            <a:r>
              <a:rPr lang="en-US" sz="7500" b="1" spc="53" err="1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Ferrovia</a:t>
            </a:r>
            <a:r>
              <a:rPr lang="en-US" sz="7500" b="1" spc="53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en-US" sz="7500" b="1" spc="53">
              <a:solidFill>
                <a:srgbClr val="FFFFFF"/>
              </a:solidFill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algn="ctr">
              <a:spcBef>
                <a:spcPct val="0"/>
              </a:spcBef>
            </a:pPr>
            <a:r>
              <a:rPr lang="en-US" sz="7500" b="1" spc="56">
                <a:solidFill>
                  <a:srgbClr val="FFFFFF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em Portugal Hoje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0E88B20-0091-AA63-59B5-34961241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4C319-B6C4-E6E1-1C07-3EE00A15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3EF12107-8DDC-F899-AAAE-F1063AE731D7}"/>
              </a:ext>
            </a:extLst>
          </p:cNvPr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82" b="-167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B092A0D-16F4-DCDA-9BB3-BDE939244986}"/>
              </a:ext>
            </a:extLst>
          </p:cNvPr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D9C1033-E3B0-2033-AF38-6D0D478A4323}"/>
              </a:ext>
            </a:extLst>
          </p:cNvPr>
          <p:cNvSpPr/>
          <p:nvPr/>
        </p:nvSpPr>
        <p:spPr>
          <a:xfrm rot="3345">
            <a:off x="1826465" y="2779119"/>
            <a:ext cx="14683196" cy="0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A0B612-2BEE-F39A-E28A-1E83C27E4239}"/>
              </a:ext>
            </a:extLst>
          </p:cNvPr>
          <p:cNvSpPr txBox="1"/>
          <p:nvPr/>
        </p:nvSpPr>
        <p:spPr>
          <a:xfrm>
            <a:off x="1826468" y="2146185"/>
            <a:ext cx="155471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Mobilidade </a:t>
            </a:r>
            <a:r>
              <a:rPr kumimoji="0" lang="en-US" sz="4200" b="0" i="0" u="none" strike="noStrike" kern="120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integrada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 e </a:t>
            </a:r>
            <a:r>
              <a:rPr lang="en-US" sz="4200" err="1">
                <a:solidFill>
                  <a:srgbClr val="0D0D0D"/>
                </a:solidFill>
                <a:latin typeface="Arimo Bold"/>
              </a:rPr>
              <a:t>acessível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mo Bold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36CBAB2-F3DA-B3BD-2C60-4E037F29A1D4}"/>
              </a:ext>
            </a:extLst>
          </p:cNvPr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 Bold"/>
                <a:ea typeface="+mn-ea"/>
                <a:cs typeface="+mn-cs"/>
              </a:rPr>
              <a:t>Escola Superior de Tecnologia de Tomar | </a:t>
            </a: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Instituto Politécnico de Tomar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749AF03-7A27-22DF-C917-B79A1F8F3B47}"/>
              </a:ext>
            </a:extLst>
          </p:cNvPr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Pág.  11</a:t>
            </a:r>
          </a:p>
        </p:txBody>
      </p:sp>
      <p:pic>
        <p:nvPicPr>
          <p:cNvPr id="99" name="Imagem 98">
            <a:extLst>
              <a:ext uri="{FF2B5EF4-FFF2-40B4-BE49-F238E27FC236}">
                <a16:creationId xmlns:a16="http://schemas.microsoft.com/office/drawing/2014/main" id="{EB808CD3-6942-57C1-AE30-CCC72FF4E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1" y="3223093"/>
            <a:ext cx="12877800" cy="5006511"/>
          </a:xfrm>
          <a:prstGeom prst="rect">
            <a:avLst/>
          </a:prstGeom>
        </p:spPr>
      </p:pic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C82927B4-6586-3D94-9838-2AB56F3E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05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F1D90-9BEA-9937-E7CB-0BBD584D7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21ACE27-0A0E-5A5B-82B5-754A5D116828}"/>
              </a:ext>
            </a:extLst>
          </p:cNvPr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82" b="-167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C420D35-B7F2-9BCE-A486-69A28DD4EA90}"/>
              </a:ext>
            </a:extLst>
          </p:cNvPr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151C67D4-F05D-0521-DE6F-AC8AAA8BB28C}"/>
              </a:ext>
            </a:extLst>
          </p:cNvPr>
          <p:cNvSpPr/>
          <p:nvPr/>
        </p:nvSpPr>
        <p:spPr>
          <a:xfrm rot="3345">
            <a:off x="1826465" y="2779119"/>
            <a:ext cx="14683196" cy="0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EE60A8E-641F-D91D-8162-5228A7E1D212}"/>
              </a:ext>
            </a:extLst>
          </p:cNvPr>
          <p:cNvSpPr txBox="1"/>
          <p:nvPr/>
        </p:nvSpPr>
        <p:spPr>
          <a:xfrm>
            <a:off x="1826468" y="2146185"/>
            <a:ext cx="155471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Mobilidade </a:t>
            </a:r>
            <a:r>
              <a:rPr kumimoji="0" lang="en-US" sz="4200" b="0" i="0" u="none" strike="noStrike" kern="120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integrada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 e </a:t>
            </a:r>
            <a:r>
              <a:rPr lang="en-US" sz="4200" err="1">
                <a:solidFill>
                  <a:srgbClr val="0D0D0D"/>
                </a:solidFill>
                <a:latin typeface="Arimo Bold"/>
              </a:rPr>
              <a:t>acessível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mo Bold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4C3365C-28E2-B1B8-E2CE-6BEB34F64999}"/>
              </a:ext>
            </a:extLst>
          </p:cNvPr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 Bold"/>
                <a:ea typeface="+mn-ea"/>
                <a:cs typeface="+mn-cs"/>
              </a:rPr>
              <a:t>Escola Superior de Tecnologia de Tomar | </a:t>
            </a: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Instituto Politécnico de Tomar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DAE3EC6-EBE4-BD2F-1552-3CBFA15292F1}"/>
              </a:ext>
            </a:extLst>
          </p:cNvPr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Pág.  12</a:t>
            </a:r>
          </a:p>
        </p:txBody>
      </p:sp>
      <p:pic>
        <p:nvPicPr>
          <p:cNvPr id="106" name="Imagem 105">
            <a:extLst>
              <a:ext uri="{FF2B5EF4-FFF2-40B4-BE49-F238E27FC236}">
                <a16:creationId xmlns:a16="http://schemas.microsoft.com/office/drawing/2014/main" id="{24BB8664-A977-946D-A0DD-FF088A59B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48052"/>
            <a:ext cx="12496800" cy="5086352"/>
          </a:xfrm>
          <a:prstGeom prst="rect">
            <a:avLst/>
          </a:prstGeom>
        </p:spPr>
      </p:pic>
      <p:pic>
        <p:nvPicPr>
          <p:cNvPr id="107" name="Graphic 20">
            <a:extLst>
              <a:ext uri="{FF2B5EF4-FFF2-40B4-BE49-F238E27FC236}">
                <a16:creationId xmlns:a16="http://schemas.microsoft.com/office/drawing/2014/main" id="{E6E120CD-9A1B-A678-065F-0639A41FE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82400" y="5157216"/>
            <a:ext cx="4193002" cy="4193002"/>
          </a:xfrm>
          <a:prstGeom prst="rect">
            <a:avLst/>
          </a:prstGeom>
        </p:spPr>
      </p:pic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5466C777-F187-E870-92C0-DBC119D5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8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DAACA-EAA2-4A5A-C186-D1453FBC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7DA90CFE-FC7D-1476-FC39-6D7654464AFF}"/>
              </a:ext>
            </a:extLst>
          </p:cNvPr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82" b="-167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C52A8953-0CC9-8762-BB7A-0ECA7F1B3BAB}"/>
              </a:ext>
            </a:extLst>
          </p:cNvPr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A1E2B69B-287B-81BE-36D1-D2006EA225B6}"/>
              </a:ext>
            </a:extLst>
          </p:cNvPr>
          <p:cNvSpPr/>
          <p:nvPr/>
        </p:nvSpPr>
        <p:spPr>
          <a:xfrm rot="3345">
            <a:off x="1826465" y="2779119"/>
            <a:ext cx="14683196" cy="0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138CAC8-A9C6-D8AE-0D86-FC382FA284AE}"/>
              </a:ext>
            </a:extLst>
          </p:cNvPr>
          <p:cNvSpPr txBox="1"/>
          <p:nvPr/>
        </p:nvSpPr>
        <p:spPr>
          <a:xfrm>
            <a:off x="1826468" y="2146185"/>
            <a:ext cx="155471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Mobilidade </a:t>
            </a:r>
            <a:r>
              <a:rPr kumimoji="0" lang="en-US" sz="4200" b="0" i="0" u="none" strike="noStrike" kern="120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integrada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 e </a:t>
            </a:r>
            <a:r>
              <a:rPr lang="en-US" sz="4200" err="1">
                <a:solidFill>
                  <a:srgbClr val="0D0D0D"/>
                </a:solidFill>
                <a:latin typeface="Arimo Bold"/>
              </a:rPr>
              <a:t>acessível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mo Bold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008F9F2-2B52-A859-E381-68D3C3F5803E}"/>
              </a:ext>
            </a:extLst>
          </p:cNvPr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 Bold"/>
                <a:ea typeface="+mn-ea"/>
                <a:cs typeface="+mn-cs"/>
              </a:rPr>
              <a:t>Escola Superior de Tecnologia de Tomar | </a:t>
            </a: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Instituto Politécnico de Tomar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606ECA5-1C53-654F-3F77-2F4090A384C2}"/>
              </a:ext>
            </a:extLst>
          </p:cNvPr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Pág.  14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27DF84E6-B715-2CCC-543D-545E04071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74" y="3543300"/>
            <a:ext cx="14131452" cy="5135897"/>
          </a:xfrm>
          <a:prstGeom prst="rect">
            <a:avLst/>
          </a:prstGeom>
        </p:spPr>
      </p:pic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027124AF-DD71-0AC7-3E99-65544D37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39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15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9632" y="2095500"/>
            <a:ext cx="1678901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PT" sz="4200">
                <a:solidFill>
                  <a:srgbClr val="0D0D0D"/>
                </a:solidFill>
                <a:latin typeface="Arimo Bold"/>
              </a:rPr>
              <a:t>Projeto PRR - produzir</a:t>
            </a:r>
            <a:r>
              <a:rPr lang="pt-PT" sz="4400" b="1">
                <a:latin typeface="Barlow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material circulante ferroviário em Portugal</a:t>
            </a:r>
            <a:endParaRPr lang="en-US" sz="4200">
              <a:latin typeface="Arimo Bold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804284" y="2743688"/>
            <a:ext cx="14683189" cy="14288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5B791B-6B94-A274-D3A2-6AD024720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30" y="3380620"/>
            <a:ext cx="5486946" cy="3550069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BE2DDB3-518D-3CBE-9194-D89B58A287AE}"/>
              </a:ext>
            </a:extLst>
          </p:cNvPr>
          <p:cNvGrpSpPr/>
          <p:nvPr/>
        </p:nvGrpSpPr>
        <p:grpSpPr>
          <a:xfrm>
            <a:off x="6371359" y="3181348"/>
            <a:ext cx="11840441" cy="5952280"/>
            <a:chOff x="171227" y="-32664"/>
            <a:chExt cx="11881114" cy="6343598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DEF9C49-4FD3-AD69-CD47-CE65C420BDA2}"/>
                </a:ext>
              </a:extLst>
            </p:cNvPr>
            <p:cNvSpPr txBox="1"/>
            <p:nvPr/>
          </p:nvSpPr>
          <p:spPr>
            <a:xfrm>
              <a:off x="10399324" y="3043666"/>
              <a:ext cx="16530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cap="small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External lateral Windows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138B1D01-ACD9-6A0A-94CE-73098CF33B7E}"/>
                </a:ext>
              </a:extLst>
            </p:cNvPr>
            <p:cNvGrpSpPr/>
            <p:nvPr/>
          </p:nvGrpSpPr>
          <p:grpSpPr>
            <a:xfrm>
              <a:off x="171227" y="-32664"/>
              <a:ext cx="11877431" cy="6343598"/>
              <a:chOff x="171227" y="-32664"/>
              <a:chExt cx="11877431" cy="6343598"/>
            </a:xfrm>
          </p:grpSpPr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1783F917-9B93-8688-CC06-C11B43DC7E72}"/>
                  </a:ext>
                </a:extLst>
              </p:cNvPr>
              <p:cNvSpPr txBox="1"/>
              <p:nvPr/>
            </p:nvSpPr>
            <p:spPr>
              <a:xfrm>
                <a:off x="10397244" y="3212378"/>
                <a:ext cx="16514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cap="small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Luggage Overhead Shelves</a:t>
                </a:r>
              </a:p>
            </p:txBody>
          </p:sp>
          <p:grpSp>
            <p:nvGrpSpPr>
              <p:cNvPr id="21" name="Agrupar 20">
                <a:extLst>
                  <a:ext uri="{FF2B5EF4-FFF2-40B4-BE49-F238E27FC236}">
                    <a16:creationId xmlns:a16="http://schemas.microsoft.com/office/drawing/2014/main" id="{387B88CA-67B1-77C9-47F1-600A94D59AC8}"/>
                  </a:ext>
                </a:extLst>
              </p:cNvPr>
              <p:cNvGrpSpPr/>
              <p:nvPr/>
            </p:nvGrpSpPr>
            <p:grpSpPr>
              <a:xfrm>
                <a:off x="171227" y="-32664"/>
                <a:ext cx="11542137" cy="6343598"/>
                <a:chOff x="171227" y="-32664"/>
                <a:chExt cx="11542137" cy="6343598"/>
              </a:xfrm>
            </p:grpSpPr>
            <p:sp>
              <p:nvSpPr>
                <p:cNvPr id="22" name="CaixaDeTexto 21">
                  <a:extLst>
                    <a:ext uri="{FF2B5EF4-FFF2-40B4-BE49-F238E27FC236}">
                      <a16:creationId xmlns:a16="http://schemas.microsoft.com/office/drawing/2014/main" id="{A17BBCCE-47F0-BC50-5DAE-9569F7EAABE3}"/>
                    </a:ext>
                  </a:extLst>
                </p:cNvPr>
                <p:cNvSpPr txBox="1"/>
                <p:nvPr/>
              </p:nvSpPr>
              <p:spPr>
                <a:xfrm>
                  <a:off x="5548384" y="3864439"/>
                  <a:ext cx="109196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Retractable step</a:t>
                  </a:r>
                </a:p>
              </p:txBody>
            </p:sp>
            <p:pic>
              <p:nvPicPr>
                <p:cNvPr id="23" name="Picture 2">
                  <a:extLst>
                    <a:ext uri="{FF2B5EF4-FFF2-40B4-BE49-F238E27FC236}">
                      <a16:creationId xmlns:a16="http://schemas.microsoft.com/office/drawing/2014/main" id="{7A4F9C76-9A83-611A-F404-A762036140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19872" y="5479954"/>
                  <a:ext cx="918230" cy="4828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6" descr="Início">
                  <a:extLst>
                    <a:ext uri="{FF2B5EF4-FFF2-40B4-BE49-F238E27FC236}">
                      <a16:creationId xmlns:a16="http://schemas.microsoft.com/office/drawing/2014/main" id="{328925CC-E978-A3EF-6F1F-5E8CE94060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1562" y="2579145"/>
                  <a:ext cx="1593361" cy="5258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>
                  <a:extLst>
                    <a:ext uri="{FF2B5EF4-FFF2-40B4-BE49-F238E27FC236}">
                      <a16:creationId xmlns:a16="http://schemas.microsoft.com/office/drawing/2014/main" id="{3D30AC16-C21F-3A6B-220E-B5543D5F39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2046" y="2669879"/>
                  <a:ext cx="918230" cy="4828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Imagem 25">
                  <a:extLst>
                    <a:ext uri="{FF2B5EF4-FFF2-40B4-BE49-F238E27FC236}">
                      <a16:creationId xmlns:a16="http://schemas.microsoft.com/office/drawing/2014/main" id="{5A096F01-D682-A554-8641-78BC50DA7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65772" y="2625273"/>
                  <a:ext cx="1128214" cy="432015"/>
                </a:xfrm>
                <a:prstGeom prst="rect">
                  <a:avLst/>
                </a:prstGeom>
              </p:spPr>
            </p:pic>
            <p:pic>
              <p:nvPicPr>
                <p:cNvPr id="27" name="Imagem 26">
                  <a:extLst>
                    <a:ext uri="{FF2B5EF4-FFF2-40B4-BE49-F238E27FC236}">
                      <a16:creationId xmlns:a16="http://schemas.microsoft.com/office/drawing/2014/main" id="{DF5FBC38-7936-6222-AC5B-02C861351C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25580" b="27644"/>
                <a:stretch/>
              </p:blipFill>
              <p:spPr>
                <a:xfrm>
                  <a:off x="8067507" y="2540666"/>
                  <a:ext cx="1128214" cy="527740"/>
                </a:xfrm>
                <a:prstGeom prst="rect">
                  <a:avLst/>
                </a:prstGeom>
              </p:spPr>
            </p:pic>
            <p:pic>
              <p:nvPicPr>
                <p:cNvPr id="28" name="Imagem 27">
                  <a:extLst>
                    <a:ext uri="{FF2B5EF4-FFF2-40B4-BE49-F238E27FC236}">
                      <a16:creationId xmlns:a16="http://schemas.microsoft.com/office/drawing/2014/main" id="{F67AA753-BE39-8ADA-3F7F-4D102C816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51261" y="-32664"/>
                  <a:ext cx="2194750" cy="597460"/>
                </a:xfrm>
                <a:prstGeom prst="rect">
                  <a:avLst/>
                </a:prstGeom>
              </p:spPr>
            </p:pic>
            <p:pic>
              <p:nvPicPr>
                <p:cNvPr id="29" name="Imagem 28">
                  <a:extLst>
                    <a:ext uri="{FF2B5EF4-FFF2-40B4-BE49-F238E27FC236}">
                      <a16:creationId xmlns:a16="http://schemas.microsoft.com/office/drawing/2014/main" id="{B2B3AC8E-8E6D-FEEA-E0A6-CA3217F4A6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1227" y="2608609"/>
                  <a:ext cx="1103472" cy="352044"/>
                </a:xfrm>
                <a:prstGeom prst="rect">
                  <a:avLst/>
                </a:prstGeom>
              </p:spPr>
            </p:pic>
            <p:pic>
              <p:nvPicPr>
                <p:cNvPr id="30" name="Imagem 29">
                  <a:extLst>
                    <a:ext uri="{FF2B5EF4-FFF2-40B4-BE49-F238E27FC236}">
                      <a16:creationId xmlns:a16="http://schemas.microsoft.com/office/drawing/2014/main" id="{024239F1-F191-F53C-5318-AD23CAA70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62849" y="1684888"/>
                  <a:ext cx="1167815" cy="338863"/>
                </a:xfrm>
                <a:prstGeom prst="rect">
                  <a:avLst/>
                </a:prstGeom>
              </p:spPr>
            </p:pic>
            <p:pic>
              <p:nvPicPr>
                <p:cNvPr id="31" name="Imagem 30">
                  <a:extLst>
                    <a:ext uri="{FF2B5EF4-FFF2-40B4-BE49-F238E27FC236}">
                      <a16:creationId xmlns:a16="http://schemas.microsoft.com/office/drawing/2014/main" id="{06C8FBF7-82BE-0F96-3CD1-3BDCD6E003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87656" y="1139512"/>
                  <a:ext cx="957810" cy="352044"/>
                </a:xfrm>
                <a:prstGeom prst="rect">
                  <a:avLst/>
                </a:prstGeom>
              </p:spPr>
            </p:pic>
            <p:pic>
              <p:nvPicPr>
                <p:cNvPr id="32" name="Picture 5" descr="Resultado de imagem para NOMADTECH">
                  <a:extLst>
                    <a:ext uri="{FF2B5EF4-FFF2-40B4-BE49-F238E27FC236}">
                      <a16:creationId xmlns:a16="http://schemas.microsoft.com/office/drawing/2014/main" id="{C9466E0B-2C89-16E3-253E-E0B2AA8DC6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3017757" y="2608609"/>
                  <a:ext cx="1453189" cy="4451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Imagem 32">
                  <a:extLst>
                    <a:ext uri="{FF2B5EF4-FFF2-40B4-BE49-F238E27FC236}">
                      <a16:creationId xmlns:a16="http://schemas.microsoft.com/office/drawing/2014/main" id="{9411C988-16C0-581C-794E-63A5D596E3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48352" y="101183"/>
                  <a:ext cx="952500" cy="952500"/>
                </a:xfrm>
                <a:prstGeom prst="rect">
                  <a:avLst/>
                </a:prstGeom>
              </p:spPr>
            </p:pic>
            <p:cxnSp>
              <p:nvCxnSpPr>
                <p:cNvPr id="34" name="Conexão reta 33">
                  <a:extLst>
                    <a:ext uri="{FF2B5EF4-FFF2-40B4-BE49-F238E27FC236}">
                      <a16:creationId xmlns:a16="http://schemas.microsoft.com/office/drawing/2014/main" id="{D5261838-62C1-A60E-769B-BB047456D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9850" y="2325419"/>
                  <a:ext cx="9738790" cy="345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xão reta 34">
                  <a:extLst>
                    <a:ext uri="{FF2B5EF4-FFF2-40B4-BE49-F238E27FC236}">
                      <a16:creationId xmlns:a16="http://schemas.microsoft.com/office/drawing/2014/main" id="{9305DC7A-0514-EBAD-3FD8-85D677C0EEEE}"/>
                    </a:ext>
                  </a:extLst>
                </p:cNvPr>
                <p:cNvCxnSpPr>
                  <a:cxnSpLocks/>
                  <a:stCxn id="28" idx="2"/>
                </p:cNvCxnSpPr>
                <p:nvPr/>
              </p:nvCxnSpPr>
              <p:spPr>
                <a:xfrm flipH="1">
                  <a:off x="5439245" y="564796"/>
                  <a:ext cx="0" cy="179950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Imagem 35">
                  <a:extLst>
                    <a:ext uri="{FF2B5EF4-FFF2-40B4-BE49-F238E27FC236}">
                      <a16:creationId xmlns:a16="http://schemas.microsoft.com/office/drawing/2014/main" id="{5AF7FF68-0F79-A82E-F889-3B1919E41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17298" b="12330"/>
                <a:stretch/>
              </p:blipFill>
              <p:spPr>
                <a:xfrm>
                  <a:off x="2447897" y="617548"/>
                  <a:ext cx="1037212" cy="516448"/>
                </a:xfrm>
                <a:prstGeom prst="rect">
                  <a:avLst/>
                </a:prstGeom>
              </p:spPr>
            </p:pic>
            <p:pic>
              <p:nvPicPr>
                <p:cNvPr id="37" name="Imagem 36">
                  <a:extLst>
                    <a:ext uri="{FF2B5EF4-FFF2-40B4-BE49-F238E27FC236}">
                      <a16:creationId xmlns:a16="http://schemas.microsoft.com/office/drawing/2014/main" id="{F306F049-A30F-A325-D31D-C7BD1AA4F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47897" y="159238"/>
                  <a:ext cx="1167815" cy="448415"/>
                </a:xfrm>
                <a:prstGeom prst="rect">
                  <a:avLst/>
                </a:prstGeom>
              </p:spPr>
            </p:pic>
            <p:cxnSp>
              <p:nvCxnSpPr>
                <p:cNvPr id="38" name="Conexão reta 37">
                  <a:extLst>
                    <a:ext uri="{FF2B5EF4-FFF2-40B4-BE49-F238E27FC236}">
                      <a16:creationId xmlns:a16="http://schemas.microsoft.com/office/drawing/2014/main" id="{8F5CA0C7-DB11-3F37-3AF5-8B06DC75F9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75987" y="2330314"/>
                  <a:ext cx="0" cy="3634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ta 38">
                  <a:extLst>
                    <a:ext uri="{FF2B5EF4-FFF2-40B4-BE49-F238E27FC236}">
                      <a16:creationId xmlns:a16="http://schemas.microsoft.com/office/drawing/2014/main" id="{F7197C2D-7835-143E-E133-41BDA27DF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5623" y="2322354"/>
                  <a:ext cx="0" cy="3634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ta 39">
                  <a:extLst>
                    <a:ext uri="{FF2B5EF4-FFF2-40B4-BE49-F238E27FC236}">
                      <a16:creationId xmlns:a16="http://schemas.microsoft.com/office/drawing/2014/main" id="{37A200A9-92D9-A0F9-6DFE-25BB969E3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780" y="2322354"/>
                  <a:ext cx="0" cy="3634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ta 40">
                  <a:extLst>
                    <a:ext uri="{FF2B5EF4-FFF2-40B4-BE49-F238E27FC236}">
                      <a16:creationId xmlns:a16="http://schemas.microsoft.com/office/drawing/2014/main" id="{836EA508-98AE-F047-3FDC-7AD5C880E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8342" y="2328875"/>
                  <a:ext cx="0" cy="3634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ta 41">
                  <a:extLst>
                    <a:ext uri="{FF2B5EF4-FFF2-40B4-BE49-F238E27FC236}">
                      <a16:creationId xmlns:a16="http://schemas.microsoft.com/office/drawing/2014/main" id="{A5A3DAB8-0F86-3ACD-48BB-410B0C7C6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14478" y="2323643"/>
                  <a:ext cx="0" cy="3634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xão reta 42">
                  <a:extLst>
                    <a:ext uri="{FF2B5EF4-FFF2-40B4-BE49-F238E27FC236}">
                      <a16:creationId xmlns:a16="http://schemas.microsoft.com/office/drawing/2014/main" id="{215E4297-8FB5-5A95-002E-660507AB7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415" y="3065522"/>
                  <a:ext cx="0" cy="27208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xão reta 43">
                  <a:extLst>
                    <a:ext uri="{FF2B5EF4-FFF2-40B4-BE49-F238E27FC236}">
                      <a16:creationId xmlns:a16="http://schemas.microsoft.com/office/drawing/2014/main" id="{92771A1D-F52E-0841-C113-976AEF371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38799" y="3066751"/>
                  <a:ext cx="0" cy="271958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xão reta 44">
                  <a:extLst>
                    <a:ext uri="{FF2B5EF4-FFF2-40B4-BE49-F238E27FC236}">
                      <a16:creationId xmlns:a16="http://schemas.microsoft.com/office/drawing/2014/main" id="{4792C326-7AB3-5431-B5A4-AA53151AD1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31614" y="3064771"/>
                  <a:ext cx="0" cy="27083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xão reta 45">
                  <a:extLst>
                    <a:ext uri="{FF2B5EF4-FFF2-40B4-BE49-F238E27FC236}">
                      <a16:creationId xmlns:a16="http://schemas.microsoft.com/office/drawing/2014/main" id="{E1AF2A57-5C10-E881-3814-6D381E1099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8640" y="3065167"/>
                  <a:ext cx="0" cy="27079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xão reta 46">
                  <a:extLst>
                    <a:ext uri="{FF2B5EF4-FFF2-40B4-BE49-F238E27FC236}">
                      <a16:creationId xmlns:a16="http://schemas.microsoft.com/office/drawing/2014/main" id="{FDBADF6F-898B-6CC3-E87C-F77CA2D6A1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061" y="3228533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xão reta 47">
                  <a:extLst>
                    <a:ext uri="{FF2B5EF4-FFF2-40B4-BE49-F238E27FC236}">
                      <a16:creationId xmlns:a16="http://schemas.microsoft.com/office/drawing/2014/main" id="{569EDF6C-F1F2-32A5-3485-400D174BBA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045" y="338362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xão reta 48">
                  <a:extLst>
                    <a:ext uri="{FF2B5EF4-FFF2-40B4-BE49-F238E27FC236}">
                      <a16:creationId xmlns:a16="http://schemas.microsoft.com/office/drawing/2014/main" id="{2E25F52E-44E3-D41C-56B3-7C7F10F4B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415" y="3707705"/>
                  <a:ext cx="15954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xão reta 49">
                  <a:extLst>
                    <a:ext uri="{FF2B5EF4-FFF2-40B4-BE49-F238E27FC236}">
                      <a16:creationId xmlns:a16="http://schemas.microsoft.com/office/drawing/2014/main" id="{2D54048F-290B-5201-CDF1-A5EB64654B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051" y="386962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xão reta 50">
                  <a:extLst>
                    <a:ext uri="{FF2B5EF4-FFF2-40B4-BE49-F238E27FC236}">
                      <a16:creationId xmlns:a16="http://schemas.microsoft.com/office/drawing/2014/main" id="{9396A1C5-FF03-26C4-1030-A572E789D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5713" y="1060459"/>
                  <a:ext cx="57805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Parêntese direito 51">
                  <a:extLst>
                    <a:ext uri="{FF2B5EF4-FFF2-40B4-BE49-F238E27FC236}">
                      <a16:creationId xmlns:a16="http://schemas.microsoft.com/office/drawing/2014/main" id="{7A543557-0CB6-BD7B-F2CE-8E0A8F66504D}"/>
                    </a:ext>
                  </a:extLst>
                </p:cNvPr>
                <p:cNvSpPr/>
                <p:nvPr/>
              </p:nvSpPr>
              <p:spPr>
                <a:xfrm>
                  <a:off x="3449100" y="81108"/>
                  <a:ext cx="156708" cy="1966111"/>
                </a:xfrm>
                <a:prstGeom prst="righ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Conexão reta 52">
                  <a:extLst>
                    <a:ext uri="{FF2B5EF4-FFF2-40B4-BE49-F238E27FC236}">
                      <a16:creationId xmlns:a16="http://schemas.microsoft.com/office/drawing/2014/main" id="{5817B157-3A40-F3F2-A9EA-B7221B618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05376" y="1060459"/>
                  <a:ext cx="72724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ta 53">
                  <a:extLst>
                    <a:ext uri="{FF2B5EF4-FFF2-40B4-BE49-F238E27FC236}">
                      <a16:creationId xmlns:a16="http://schemas.microsoft.com/office/drawing/2014/main" id="{4DE78F08-C017-D263-7D98-7E119A863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76092" y="1054483"/>
                  <a:ext cx="57805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ta 54">
                  <a:extLst>
                    <a:ext uri="{FF2B5EF4-FFF2-40B4-BE49-F238E27FC236}">
                      <a16:creationId xmlns:a16="http://schemas.microsoft.com/office/drawing/2014/main" id="{0284FFD8-999B-7226-A402-8E6DC5FC67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24170" y="1059237"/>
                  <a:ext cx="90036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CaixaDeTexto 55">
                  <a:extLst>
                    <a:ext uri="{FF2B5EF4-FFF2-40B4-BE49-F238E27FC236}">
                      <a16:creationId xmlns:a16="http://schemas.microsoft.com/office/drawing/2014/main" id="{5D455EBF-7608-BCE3-AD6E-2DCCCAAA918A}"/>
                    </a:ext>
                  </a:extLst>
                </p:cNvPr>
                <p:cNvSpPr txBox="1"/>
                <p:nvPr/>
              </p:nvSpPr>
              <p:spPr>
                <a:xfrm>
                  <a:off x="4190491" y="902619"/>
                  <a:ext cx="5148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R&amp;D</a:t>
                  </a:r>
                </a:p>
              </p:txBody>
            </p:sp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13C03276-8FBC-6CBB-D2A7-400794C4CFEB}"/>
                    </a:ext>
                  </a:extLst>
                </p:cNvPr>
                <p:cNvSpPr txBox="1"/>
                <p:nvPr/>
              </p:nvSpPr>
              <p:spPr>
                <a:xfrm>
                  <a:off x="5370763" y="676309"/>
                  <a:ext cx="2238712" cy="73866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US" sz="14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+mn-lt"/>
                      <a:cs typeface="+mn-lt"/>
                    </a:rPr>
                    <a:t>Dissemination </a:t>
                  </a:r>
                  <a:endParaRPr lang="en-US" cap="small">
                    <a:ea typeface="+mn-lt"/>
                    <a:cs typeface="+mn-lt"/>
                  </a:endParaRPr>
                </a:p>
                <a:p>
                  <a:pPr algn="ctr"/>
                  <a:r>
                    <a:rPr lang="en-US" sz="14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+mn-lt"/>
                      <a:cs typeface="+mn-lt"/>
                    </a:rPr>
                    <a:t>&amp; </a:t>
                  </a:r>
                  <a:endParaRPr lang="en-US" cap="small">
                    <a:ea typeface="+mn-lt"/>
                    <a:cs typeface="+mn-lt"/>
                  </a:endParaRPr>
                </a:p>
                <a:p>
                  <a:pPr algn="ctr"/>
                  <a:r>
                    <a:rPr lang="en-US" sz="14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+mn-lt"/>
                      <a:cs typeface="+mn-lt"/>
                    </a:rPr>
                    <a:t>Marketing</a:t>
                  </a:r>
                  <a:endParaRPr lang="en-US" cap="small">
                    <a:cs typeface="Calibri"/>
                  </a:endParaRPr>
                </a:p>
              </p:txBody>
            </p:sp>
            <p:cxnSp>
              <p:nvCxnSpPr>
                <p:cNvPr id="58" name="Conexão reta 57">
                  <a:extLst>
                    <a:ext uri="{FF2B5EF4-FFF2-40B4-BE49-F238E27FC236}">
                      <a16:creationId xmlns:a16="http://schemas.microsoft.com/office/drawing/2014/main" id="{A2845642-6E92-6D22-40FE-5588621CA4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48727" y="2328982"/>
                  <a:ext cx="0" cy="3634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xão reta 58">
                  <a:extLst>
                    <a:ext uri="{FF2B5EF4-FFF2-40B4-BE49-F238E27FC236}">
                      <a16:creationId xmlns:a16="http://schemas.microsoft.com/office/drawing/2014/main" id="{AAC9AE6F-A14B-EA63-4CBE-21600F4A8A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43014" y="3072983"/>
                  <a:ext cx="0" cy="271335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xão reta 59">
                  <a:extLst>
                    <a:ext uri="{FF2B5EF4-FFF2-40B4-BE49-F238E27FC236}">
                      <a16:creationId xmlns:a16="http://schemas.microsoft.com/office/drawing/2014/main" id="{EE483C66-1D6A-DB83-7834-F084829887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1008" y="3227941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xão reta 60">
                  <a:extLst>
                    <a:ext uri="{FF2B5EF4-FFF2-40B4-BE49-F238E27FC236}">
                      <a16:creationId xmlns:a16="http://schemas.microsoft.com/office/drawing/2014/main" id="{A38CDCD3-7E58-350A-73DA-0E5DC8321A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46992" y="3383037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xão reta 61">
                  <a:extLst>
                    <a:ext uri="{FF2B5EF4-FFF2-40B4-BE49-F238E27FC236}">
                      <a16:creationId xmlns:a16="http://schemas.microsoft.com/office/drawing/2014/main" id="{10030B3D-68A6-2CDC-EC00-C0A24FAAB7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37212" y="3228141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xão reta 62">
                  <a:extLst>
                    <a:ext uri="{FF2B5EF4-FFF2-40B4-BE49-F238E27FC236}">
                      <a16:creationId xmlns:a16="http://schemas.microsoft.com/office/drawing/2014/main" id="{C6CAF3DE-D777-E9DE-459E-D21C89CBEE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6448" y="3383237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xão reta 63">
                  <a:extLst>
                    <a:ext uri="{FF2B5EF4-FFF2-40B4-BE49-F238E27FC236}">
                      <a16:creationId xmlns:a16="http://schemas.microsoft.com/office/drawing/2014/main" id="{BD5D1F15-3A23-A464-0193-92A55674D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1216" y="3543540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xão reta 64">
                  <a:extLst>
                    <a:ext uri="{FF2B5EF4-FFF2-40B4-BE49-F238E27FC236}">
                      <a16:creationId xmlns:a16="http://schemas.microsoft.com/office/drawing/2014/main" id="{9BC0A79A-249A-0A23-17A1-906833F791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37202" y="3705461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xão reta 65">
                  <a:extLst>
                    <a:ext uri="{FF2B5EF4-FFF2-40B4-BE49-F238E27FC236}">
                      <a16:creationId xmlns:a16="http://schemas.microsoft.com/office/drawing/2014/main" id="{97EE4FC5-CA0E-C118-8ED5-E2019C42F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4079" y="322655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xão reta 66">
                  <a:extLst>
                    <a:ext uri="{FF2B5EF4-FFF2-40B4-BE49-F238E27FC236}">
                      <a16:creationId xmlns:a16="http://schemas.microsoft.com/office/drawing/2014/main" id="{2E7D7680-2FA2-FF68-EF0A-55756CE42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6887" y="338165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xão reta 67">
                  <a:extLst>
                    <a:ext uri="{FF2B5EF4-FFF2-40B4-BE49-F238E27FC236}">
                      <a16:creationId xmlns:a16="http://schemas.microsoft.com/office/drawing/2014/main" id="{42E1911C-B4FC-F645-AD0A-ECE95899D5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8083" y="354195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xão reta 68">
                  <a:extLst>
                    <a:ext uri="{FF2B5EF4-FFF2-40B4-BE49-F238E27FC236}">
                      <a16:creationId xmlns:a16="http://schemas.microsoft.com/office/drawing/2014/main" id="{43CEFB2B-0564-4251-E036-3DDD153D71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4069" y="370387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xão reta 69">
                  <a:extLst>
                    <a:ext uri="{FF2B5EF4-FFF2-40B4-BE49-F238E27FC236}">
                      <a16:creationId xmlns:a16="http://schemas.microsoft.com/office/drawing/2014/main" id="{379BB063-392C-1F1F-879E-BFDDE4F16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25031" y="322675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xão reta 70">
                  <a:extLst>
                    <a:ext uri="{FF2B5EF4-FFF2-40B4-BE49-F238E27FC236}">
                      <a16:creationId xmlns:a16="http://schemas.microsoft.com/office/drawing/2014/main" id="{9D0BA5A2-85DE-A3CB-BF2A-BC59F7B8D3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21015" y="338185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xão reta 71">
                  <a:extLst>
                    <a:ext uri="{FF2B5EF4-FFF2-40B4-BE49-F238E27FC236}">
                      <a16:creationId xmlns:a16="http://schemas.microsoft.com/office/drawing/2014/main" id="{1DDF6FF8-581C-AC09-0ED8-DAFE46731E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08563" y="354215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xão reta 72">
                  <a:extLst>
                    <a:ext uri="{FF2B5EF4-FFF2-40B4-BE49-F238E27FC236}">
                      <a16:creationId xmlns:a16="http://schemas.microsoft.com/office/drawing/2014/main" id="{DB1968DA-9147-8F3A-E24E-594D8E1AB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18197" y="3704080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CaixaDeTexto 73">
                  <a:extLst>
                    <a:ext uri="{FF2B5EF4-FFF2-40B4-BE49-F238E27FC236}">
                      <a16:creationId xmlns:a16="http://schemas.microsoft.com/office/drawing/2014/main" id="{D739D72D-BF70-7215-DC7E-94106A566337}"/>
                    </a:ext>
                  </a:extLst>
                </p:cNvPr>
                <p:cNvSpPr txBox="1"/>
                <p:nvPr/>
              </p:nvSpPr>
              <p:spPr>
                <a:xfrm>
                  <a:off x="2219624" y="3047870"/>
                  <a:ext cx="100860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</a:t>
                  </a:r>
                  <a:r>
                    <a:rPr lang="en-US" sz="1100" baseline="30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st</a:t>
                  </a:r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Class Seats</a:t>
                  </a:r>
                </a:p>
              </p:txBody>
            </p:sp>
            <p:sp>
              <p:nvSpPr>
                <p:cNvPr id="75" name="CaixaDeTexto 74">
                  <a:extLst>
                    <a:ext uri="{FF2B5EF4-FFF2-40B4-BE49-F238E27FC236}">
                      <a16:creationId xmlns:a16="http://schemas.microsoft.com/office/drawing/2014/main" id="{C3D29789-7EE1-9306-5DE9-E6427B89113F}"/>
                    </a:ext>
                  </a:extLst>
                </p:cNvPr>
                <p:cNvSpPr txBox="1"/>
                <p:nvPr/>
              </p:nvSpPr>
              <p:spPr>
                <a:xfrm>
                  <a:off x="2219428" y="3211070"/>
                  <a:ext cx="100219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en-US" sz="1100" baseline="30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nd</a:t>
                  </a:r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Class Seats</a:t>
                  </a:r>
                </a:p>
              </p:txBody>
            </p:sp>
            <p:sp>
              <p:nvSpPr>
                <p:cNvPr id="76" name="CaixaDeTexto 75">
                  <a:extLst>
                    <a:ext uri="{FF2B5EF4-FFF2-40B4-BE49-F238E27FC236}">
                      <a16:creationId xmlns:a16="http://schemas.microsoft.com/office/drawing/2014/main" id="{C5FFC0B5-2E1A-BBDF-3A09-CB6969D529D2}"/>
                    </a:ext>
                  </a:extLst>
                </p:cNvPr>
                <p:cNvSpPr txBox="1"/>
                <p:nvPr/>
              </p:nvSpPr>
              <p:spPr>
                <a:xfrm>
                  <a:off x="655382" y="3049578"/>
                  <a:ext cx="146576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BAR/Cafeteria</a:t>
                  </a:r>
                </a:p>
              </p:txBody>
            </p:sp>
            <p:sp>
              <p:nvSpPr>
                <p:cNvPr id="77" name="CaixaDeTexto 76">
                  <a:extLst>
                    <a:ext uri="{FF2B5EF4-FFF2-40B4-BE49-F238E27FC236}">
                      <a16:creationId xmlns:a16="http://schemas.microsoft.com/office/drawing/2014/main" id="{9464B92E-00B5-6F82-0BA9-D01B8AAF20B7}"/>
                    </a:ext>
                  </a:extLst>
                </p:cNvPr>
                <p:cNvSpPr txBox="1"/>
                <p:nvPr/>
              </p:nvSpPr>
              <p:spPr>
                <a:xfrm>
                  <a:off x="662011" y="3204842"/>
                  <a:ext cx="68640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WC PMR</a:t>
                  </a:r>
                </a:p>
              </p:txBody>
            </p:sp>
            <p:sp>
              <p:nvSpPr>
                <p:cNvPr id="78" name="CaixaDeTexto 77">
                  <a:extLst>
                    <a:ext uri="{FF2B5EF4-FFF2-40B4-BE49-F238E27FC236}">
                      <a16:creationId xmlns:a16="http://schemas.microsoft.com/office/drawing/2014/main" id="{E0E8EBB1-1A83-C74A-7FEF-4620DA6C1F4C}"/>
                    </a:ext>
                  </a:extLst>
                </p:cNvPr>
                <p:cNvSpPr txBox="1"/>
                <p:nvPr/>
              </p:nvSpPr>
              <p:spPr>
                <a:xfrm>
                  <a:off x="654790" y="3530508"/>
                  <a:ext cx="143603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Ceiling coverings</a:t>
                  </a:r>
                </a:p>
              </p:txBody>
            </p:sp>
            <p:sp>
              <p:nvSpPr>
                <p:cNvPr id="79" name="CaixaDeTexto 78">
                  <a:extLst>
                    <a:ext uri="{FF2B5EF4-FFF2-40B4-BE49-F238E27FC236}">
                      <a16:creationId xmlns:a16="http://schemas.microsoft.com/office/drawing/2014/main" id="{51411620-23E8-E6D4-216D-EA22E4D222C9}"/>
                    </a:ext>
                  </a:extLst>
                </p:cNvPr>
                <p:cNvSpPr txBox="1"/>
                <p:nvPr/>
              </p:nvSpPr>
              <p:spPr>
                <a:xfrm>
                  <a:off x="654990" y="3692994"/>
                  <a:ext cx="147275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Lateral wall coverings</a:t>
                  </a:r>
                </a:p>
              </p:txBody>
            </p:sp>
            <p:sp>
              <p:nvSpPr>
                <p:cNvPr id="80" name="CaixaDeTexto 79">
                  <a:extLst>
                    <a:ext uri="{FF2B5EF4-FFF2-40B4-BE49-F238E27FC236}">
                      <a16:creationId xmlns:a16="http://schemas.microsoft.com/office/drawing/2014/main" id="{29238CC9-3C81-9831-B30A-47DA4985DB1F}"/>
                    </a:ext>
                  </a:extLst>
                </p:cNvPr>
                <p:cNvSpPr txBox="1"/>
                <p:nvPr/>
              </p:nvSpPr>
              <p:spPr>
                <a:xfrm>
                  <a:off x="655191" y="3855874"/>
                  <a:ext cx="146546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Entrance cabinets</a:t>
                  </a:r>
                </a:p>
              </p:txBody>
            </p:sp>
            <p:cxnSp>
              <p:nvCxnSpPr>
                <p:cNvPr id="81" name="Conexão reta 80">
                  <a:extLst>
                    <a:ext uri="{FF2B5EF4-FFF2-40B4-BE49-F238E27FC236}">
                      <a16:creationId xmlns:a16="http://schemas.microsoft.com/office/drawing/2014/main" id="{CC74A7C9-0529-20F7-1164-62A6764A0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427" y="4032506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CaixaDeTexto 81">
                  <a:extLst>
                    <a:ext uri="{FF2B5EF4-FFF2-40B4-BE49-F238E27FC236}">
                      <a16:creationId xmlns:a16="http://schemas.microsoft.com/office/drawing/2014/main" id="{11CE7AD8-D878-F7F3-C6E8-9AFAF8B02F60}"/>
                    </a:ext>
                  </a:extLst>
                </p:cNvPr>
                <p:cNvSpPr txBox="1"/>
                <p:nvPr/>
              </p:nvSpPr>
              <p:spPr>
                <a:xfrm>
                  <a:off x="655383" y="4168881"/>
                  <a:ext cx="133402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Frontal mask</a:t>
                  </a:r>
                </a:p>
              </p:txBody>
            </p:sp>
            <p:cxnSp>
              <p:nvCxnSpPr>
                <p:cNvPr id="83" name="Conexão reta 82">
                  <a:extLst>
                    <a:ext uri="{FF2B5EF4-FFF2-40B4-BE49-F238E27FC236}">
                      <a16:creationId xmlns:a16="http://schemas.microsoft.com/office/drawing/2014/main" id="{1964B9CD-B219-9C46-E76A-AA25371FC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231" y="4345513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CaixaDeTexto 83">
                  <a:extLst>
                    <a:ext uri="{FF2B5EF4-FFF2-40B4-BE49-F238E27FC236}">
                      <a16:creationId xmlns:a16="http://schemas.microsoft.com/office/drawing/2014/main" id="{1F10DB8A-51C2-24F3-B00B-7B137B37CAE6}"/>
                    </a:ext>
                  </a:extLst>
                </p:cNvPr>
                <p:cNvSpPr txBox="1"/>
                <p:nvPr/>
              </p:nvSpPr>
              <p:spPr>
                <a:xfrm>
                  <a:off x="3815995" y="3050032"/>
                  <a:ext cx="128913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Auxiliary Converter</a:t>
                  </a:r>
                </a:p>
              </p:txBody>
            </p:sp>
            <p:sp>
              <p:nvSpPr>
                <p:cNvPr id="85" name="CaixaDeTexto 84">
                  <a:extLst>
                    <a:ext uri="{FF2B5EF4-FFF2-40B4-BE49-F238E27FC236}">
                      <a16:creationId xmlns:a16="http://schemas.microsoft.com/office/drawing/2014/main" id="{775ED3F8-210A-D351-855E-716B1D2BBC74}"/>
                    </a:ext>
                  </a:extLst>
                </p:cNvPr>
                <p:cNvSpPr txBox="1"/>
                <p:nvPr/>
              </p:nvSpPr>
              <p:spPr>
                <a:xfrm>
                  <a:off x="3814310" y="3207672"/>
                  <a:ext cx="146706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Command and Control</a:t>
                  </a:r>
                </a:p>
              </p:txBody>
            </p:sp>
            <p:sp>
              <p:nvSpPr>
                <p:cNvPr id="86" name="CaixaDeTexto 85">
                  <a:extLst>
                    <a:ext uri="{FF2B5EF4-FFF2-40B4-BE49-F238E27FC236}">
                      <a16:creationId xmlns:a16="http://schemas.microsoft.com/office/drawing/2014/main" id="{2809406B-4124-5808-7AA5-3A308962793B}"/>
                    </a:ext>
                  </a:extLst>
                </p:cNvPr>
                <p:cNvSpPr txBox="1"/>
                <p:nvPr/>
              </p:nvSpPr>
              <p:spPr>
                <a:xfrm>
                  <a:off x="3820671" y="4660248"/>
                  <a:ext cx="60625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Cabling</a:t>
                  </a:r>
                </a:p>
              </p:txBody>
            </p:sp>
            <p:sp>
              <p:nvSpPr>
                <p:cNvPr id="87" name="CaixaDeTexto 86">
                  <a:extLst>
                    <a:ext uri="{FF2B5EF4-FFF2-40B4-BE49-F238E27FC236}">
                      <a16:creationId xmlns:a16="http://schemas.microsoft.com/office/drawing/2014/main" id="{096A9BED-8BDC-F57D-E674-A0F8B6D53296}"/>
                    </a:ext>
                  </a:extLst>
                </p:cNvPr>
                <p:cNvSpPr txBox="1"/>
                <p:nvPr/>
              </p:nvSpPr>
              <p:spPr>
                <a:xfrm>
                  <a:off x="3821096" y="4824374"/>
                  <a:ext cx="68640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Batteries</a:t>
                  </a:r>
                </a:p>
              </p:txBody>
            </p:sp>
            <p:sp>
              <p:nvSpPr>
                <p:cNvPr id="88" name="CaixaDeTexto 87">
                  <a:extLst>
                    <a:ext uri="{FF2B5EF4-FFF2-40B4-BE49-F238E27FC236}">
                      <a16:creationId xmlns:a16="http://schemas.microsoft.com/office/drawing/2014/main" id="{EAB50380-A9A3-DEF1-1676-15C366C339A3}"/>
                    </a:ext>
                  </a:extLst>
                </p:cNvPr>
                <p:cNvSpPr txBox="1"/>
                <p:nvPr/>
              </p:nvSpPr>
              <p:spPr>
                <a:xfrm>
                  <a:off x="3811340" y="4999198"/>
                  <a:ext cx="124745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PT"/>
                  </a:defPPr>
                  <a:lvl1pPr>
                    <a:defRPr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lvl1pPr>
                </a:lstStyle>
                <a:p>
                  <a:r>
                    <a:rPr lang="en-US"/>
                    <a:t>Command cabinets </a:t>
                  </a:r>
                </a:p>
              </p:txBody>
            </p:sp>
            <p:cxnSp>
              <p:nvCxnSpPr>
                <p:cNvPr id="89" name="Conexão reta 88">
                  <a:extLst>
                    <a:ext uri="{FF2B5EF4-FFF2-40B4-BE49-F238E27FC236}">
                      <a16:creationId xmlns:a16="http://schemas.microsoft.com/office/drawing/2014/main" id="{981F8D13-2E98-871C-FFF8-68A6F2443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3830" y="3868734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xão reta 89">
                  <a:extLst>
                    <a:ext uri="{FF2B5EF4-FFF2-40B4-BE49-F238E27FC236}">
                      <a16:creationId xmlns:a16="http://schemas.microsoft.com/office/drawing/2014/main" id="{370C6C6B-405D-E08C-1087-C7F261DFAF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37206" y="403162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xão reta 90">
                  <a:extLst>
                    <a:ext uri="{FF2B5EF4-FFF2-40B4-BE49-F238E27FC236}">
                      <a16:creationId xmlns:a16="http://schemas.microsoft.com/office/drawing/2014/main" id="{D8BFF62C-C3C3-25E9-8F40-609C8DDF98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7513" y="3065167"/>
                  <a:ext cx="0" cy="272116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xão reta 91">
                  <a:extLst>
                    <a:ext uri="{FF2B5EF4-FFF2-40B4-BE49-F238E27FC236}">
                      <a16:creationId xmlns:a16="http://schemas.microsoft.com/office/drawing/2014/main" id="{375B067F-617A-9FAB-263A-F4031C1003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1603" y="3226361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exão reta 92">
                  <a:extLst>
                    <a:ext uri="{FF2B5EF4-FFF2-40B4-BE49-F238E27FC236}">
                      <a16:creationId xmlns:a16="http://schemas.microsoft.com/office/drawing/2014/main" id="{302B29B2-4406-4820-1809-768143658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015" y="3381457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xão reta 93">
                  <a:extLst>
                    <a:ext uri="{FF2B5EF4-FFF2-40B4-BE49-F238E27FC236}">
                      <a16:creationId xmlns:a16="http://schemas.microsoft.com/office/drawing/2014/main" id="{26EA94EC-A733-0E9C-4436-308148199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8783" y="354175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exão reta 94">
                  <a:extLst>
                    <a:ext uri="{FF2B5EF4-FFF2-40B4-BE49-F238E27FC236}">
                      <a16:creationId xmlns:a16="http://schemas.microsoft.com/office/drawing/2014/main" id="{DF1F8277-0399-2387-3BA5-83DEB4BBB6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4769" y="3703677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CaixaDeTexto 95">
                  <a:extLst>
                    <a:ext uri="{FF2B5EF4-FFF2-40B4-BE49-F238E27FC236}">
                      <a16:creationId xmlns:a16="http://schemas.microsoft.com/office/drawing/2014/main" id="{E6E14923-27C1-70A0-C610-01B41804D9B5}"/>
                    </a:ext>
                  </a:extLst>
                </p:cNvPr>
                <p:cNvSpPr txBox="1"/>
                <p:nvPr/>
              </p:nvSpPr>
              <p:spPr>
                <a:xfrm>
                  <a:off x="7170386" y="3049044"/>
                  <a:ext cx="55816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Bogies</a:t>
                  </a:r>
                </a:p>
              </p:txBody>
            </p:sp>
            <p:sp>
              <p:nvSpPr>
                <p:cNvPr id="97" name="CaixaDeTexto 96">
                  <a:extLst>
                    <a:ext uri="{FF2B5EF4-FFF2-40B4-BE49-F238E27FC236}">
                      <a16:creationId xmlns:a16="http://schemas.microsoft.com/office/drawing/2014/main" id="{040B6554-74C5-9195-8488-E83CFF7F69DC}"/>
                    </a:ext>
                  </a:extLst>
                </p:cNvPr>
                <p:cNvSpPr txBox="1"/>
                <p:nvPr/>
              </p:nvSpPr>
              <p:spPr>
                <a:xfrm>
                  <a:off x="7178899" y="3211132"/>
                  <a:ext cx="120417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Traction Coupling</a:t>
                  </a:r>
                </a:p>
              </p:txBody>
            </p:sp>
            <p:sp>
              <p:nvSpPr>
                <p:cNvPr id="98" name="CaixaDeTexto 97">
                  <a:extLst>
                    <a:ext uri="{FF2B5EF4-FFF2-40B4-BE49-F238E27FC236}">
                      <a16:creationId xmlns:a16="http://schemas.microsoft.com/office/drawing/2014/main" id="{C249376B-2D97-A8E1-8D2E-DF7E1FF6CF77}"/>
                    </a:ext>
                  </a:extLst>
                </p:cNvPr>
                <p:cNvSpPr txBox="1"/>
                <p:nvPr/>
              </p:nvSpPr>
              <p:spPr>
                <a:xfrm>
                  <a:off x="7166024" y="3366200"/>
                  <a:ext cx="107753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Braking Systems</a:t>
                  </a:r>
                </a:p>
              </p:txBody>
            </p:sp>
            <p:sp>
              <p:nvSpPr>
                <p:cNvPr id="99" name="CaixaDeTexto 98">
                  <a:extLst>
                    <a:ext uri="{FF2B5EF4-FFF2-40B4-BE49-F238E27FC236}">
                      <a16:creationId xmlns:a16="http://schemas.microsoft.com/office/drawing/2014/main" id="{502ADF12-C55D-20D2-CAC5-401AA5EB4C04}"/>
                    </a:ext>
                  </a:extLst>
                </p:cNvPr>
                <p:cNvSpPr txBox="1"/>
                <p:nvPr/>
              </p:nvSpPr>
              <p:spPr>
                <a:xfrm>
                  <a:off x="7170194" y="3691571"/>
                  <a:ext cx="91563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Convel (ATP)</a:t>
                  </a:r>
                </a:p>
              </p:txBody>
            </p:sp>
            <p:sp>
              <p:nvSpPr>
                <p:cNvPr id="100" name="CaixaDeTexto 99">
                  <a:extLst>
                    <a:ext uri="{FF2B5EF4-FFF2-40B4-BE49-F238E27FC236}">
                      <a16:creationId xmlns:a16="http://schemas.microsoft.com/office/drawing/2014/main" id="{44EC8079-F622-E03E-3CF6-8289608D7D46}"/>
                    </a:ext>
                  </a:extLst>
                </p:cNvPr>
                <p:cNvSpPr txBox="1"/>
                <p:nvPr/>
              </p:nvSpPr>
              <p:spPr>
                <a:xfrm>
                  <a:off x="7170386" y="3847628"/>
                  <a:ext cx="142699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GSMR communication</a:t>
                  </a:r>
                </a:p>
              </p:txBody>
            </p:sp>
            <p:cxnSp>
              <p:nvCxnSpPr>
                <p:cNvPr id="101" name="Conexão reta 100">
                  <a:extLst>
                    <a:ext uri="{FF2B5EF4-FFF2-40B4-BE49-F238E27FC236}">
                      <a16:creationId xmlns:a16="http://schemas.microsoft.com/office/drawing/2014/main" id="{0577C7A8-9E44-1FDF-23B1-836610004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1397" y="3866961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exão reta 101">
                  <a:extLst>
                    <a:ext uri="{FF2B5EF4-FFF2-40B4-BE49-F238E27FC236}">
                      <a16:creationId xmlns:a16="http://schemas.microsoft.com/office/drawing/2014/main" id="{7DE63692-FA88-8BC2-C0E5-CDEB26578D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1597" y="4029843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CaixaDeTexto 102">
                  <a:extLst>
                    <a:ext uri="{FF2B5EF4-FFF2-40B4-BE49-F238E27FC236}">
                      <a16:creationId xmlns:a16="http://schemas.microsoft.com/office/drawing/2014/main" id="{13CA3DDF-A9F1-9DDB-86B3-B1D39CDAAE69}"/>
                    </a:ext>
                  </a:extLst>
                </p:cNvPr>
                <p:cNvSpPr txBox="1"/>
                <p:nvPr/>
              </p:nvSpPr>
              <p:spPr>
                <a:xfrm>
                  <a:off x="7163762" y="4010907"/>
                  <a:ext cx="35618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PIS</a:t>
                  </a:r>
                </a:p>
              </p:txBody>
            </p:sp>
            <p:cxnSp>
              <p:nvCxnSpPr>
                <p:cNvPr id="104" name="Conexão reta 103">
                  <a:extLst>
                    <a:ext uri="{FF2B5EF4-FFF2-40B4-BE49-F238E27FC236}">
                      <a16:creationId xmlns:a16="http://schemas.microsoft.com/office/drawing/2014/main" id="{058CEE65-3E20-B815-7B9E-3125A17BD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7674" y="517323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exão reta 104">
                  <a:extLst>
                    <a:ext uri="{FF2B5EF4-FFF2-40B4-BE49-F238E27FC236}">
                      <a16:creationId xmlns:a16="http://schemas.microsoft.com/office/drawing/2014/main" id="{54C43F93-432F-BEB2-8FBD-0354A6EF0D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1797" y="419311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CaixaDeTexto 105">
                  <a:extLst>
                    <a:ext uri="{FF2B5EF4-FFF2-40B4-BE49-F238E27FC236}">
                      <a16:creationId xmlns:a16="http://schemas.microsoft.com/office/drawing/2014/main" id="{7F0BB9E3-8ACF-E1B4-2FAC-7C66897C7DA9}"/>
                    </a:ext>
                  </a:extLst>
                </p:cNvPr>
                <p:cNvSpPr txBox="1"/>
                <p:nvPr/>
              </p:nvSpPr>
              <p:spPr>
                <a:xfrm>
                  <a:off x="4577256" y="6033935"/>
                  <a:ext cx="177021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VEHICLE FINAL ASSEMBLY</a:t>
                  </a:r>
                </a:p>
              </p:txBody>
            </p:sp>
            <p:sp>
              <p:nvSpPr>
                <p:cNvPr id="107" name="CaixaDeTexto 106">
                  <a:extLst>
                    <a:ext uri="{FF2B5EF4-FFF2-40B4-BE49-F238E27FC236}">
                      <a16:creationId xmlns:a16="http://schemas.microsoft.com/office/drawing/2014/main" id="{79F9FE88-E0B0-CD21-04C8-1FA0743E5462}"/>
                    </a:ext>
                  </a:extLst>
                </p:cNvPr>
                <p:cNvSpPr txBox="1"/>
                <p:nvPr/>
              </p:nvSpPr>
              <p:spPr>
                <a:xfrm>
                  <a:off x="8731623" y="3043466"/>
                  <a:ext cx="48442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CCTV</a:t>
                  </a:r>
                </a:p>
              </p:txBody>
            </p:sp>
            <p:sp>
              <p:nvSpPr>
                <p:cNvPr id="108" name="CaixaDeTexto 107">
                  <a:extLst>
                    <a:ext uri="{FF2B5EF4-FFF2-40B4-BE49-F238E27FC236}">
                      <a16:creationId xmlns:a16="http://schemas.microsoft.com/office/drawing/2014/main" id="{C3944ABC-1A3D-8578-7B67-33F8D4D11095}"/>
                    </a:ext>
                  </a:extLst>
                </p:cNvPr>
                <p:cNvSpPr txBox="1"/>
                <p:nvPr/>
              </p:nvSpPr>
              <p:spPr>
                <a:xfrm>
                  <a:off x="8729542" y="3212378"/>
                  <a:ext cx="111440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Interior Lighting</a:t>
                  </a:r>
                </a:p>
              </p:txBody>
            </p:sp>
            <p:sp>
              <p:nvSpPr>
                <p:cNvPr id="109" name="CaixaDeTexto 108">
                  <a:extLst>
                    <a:ext uri="{FF2B5EF4-FFF2-40B4-BE49-F238E27FC236}">
                      <a16:creationId xmlns:a16="http://schemas.microsoft.com/office/drawing/2014/main" id="{095DF5A1-7523-7304-3A02-0041F017E25A}"/>
                    </a:ext>
                  </a:extLst>
                </p:cNvPr>
                <p:cNvSpPr txBox="1"/>
                <p:nvPr/>
              </p:nvSpPr>
              <p:spPr>
                <a:xfrm>
                  <a:off x="8734085" y="3367446"/>
                  <a:ext cx="113524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Exterior Lighting</a:t>
                  </a:r>
                </a:p>
              </p:txBody>
            </p:sp>
            <p:sp>
              <p:nvSpPr>
                <p:cNvPr id="110" name="CaixaDeTexto 109">
                  <a:extLst>
                    <a:ext uri="{FF2B5EF4-FFF2-40B4-BE49-F238E27FC236}">
                      <a16:creationId xmlns:a16="http://schemas.microsoft.com/office/drawing/2014/main" id="{B5049432-372E-2715-FD8B-3F1246B41F09}"/>
                    </a:ext>
                  </a:extLst>
                </p:cNvPr>
                <p:cNvSpPr txBox="1"/>
                <p:nvPr/>
              </p:nvSpPr>
              <p:spPr>
                <a:xfrm>
                  <a:off x="8727461" y="3523106"/>
                  <a:ext cx="96853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PIS Equipment</a:t>
                  </a:r>
                </a:p>
              </p:txBody>
            </p:sp>
            <p:cxnSp>
              <p:nvCxnSpPr>
                <p:cNvPr id="111" name="Conexão reta 110">
                  <a:extLst>
                    <a:ext uri="{FF2B5EF4-FFF2-40B4-BE49-F238E27FC236}">
                      <a16:creationId xmlns:a16="http://schemas.microsoft.com/office/drawing/2014/main" id="{47B6D153-DCAB-F39C-ED2E-2A1A0EE135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3477" y="386715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CaixaDeTexto 111">
                  <a:extLst>
                    <a:ext uri="{FF2B5EF4-FFF2-40B4-BE49-F238E27FC236}">
                      <a16:creationId xmlns:a16="http://schemas.microsoft.com/office/drawing/2014/main" id="{B585357C-89A0-6117-290D-DD948B1CF566}"/>
                    </a:ext>
                  </a:extLst>
                </p:cNvPr>
                <p:cNvSpPr txBox="1"/>
                <p:nvPr/>
              </p:nvSpPr>
              <p:spPr>
                <a:xfrm>
                  <a:off x="10401786" y="3367646"/>
                  <a:ext cx="131157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HVAC Cabinet Ducts</a:t>
                  </a:r>
                </a:p>
              </p:txBody>
            </p:sp>
            <p:sp>
              <p:nvSpPr>
                <p:cNvPr id="113" name="CaixaDeTexto 112">
                  <a:extLst>
                    <a:ext uri="{FF2B5EF4-FFF2-40B4-BE49-F238E27FC236}">
                      <a16:creationId xmlns:a16="http://schemas.microsoft.com/office/drawing/2014/main" id="{242C3267-5F7A-4117-962C-01E2E9FC297A}"/>
                    </a:ext>
                  </a:extLst>
                </p:cNvPr>
                <p:cNvSpPr txBox="1"/>
                <p:nvPr/>
              </p:nvSpPr>
              <p:spPr>
                <a:xfrm>
                  <a:off x="10395162" y="3530131"/>
                  <a:ext cx="128432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Blinds and Shutters</a:t>
                  </a:r>
                </a:p>
              </p:txBody>
            </p:sp>
            <p:sp>
              <p:nvSpPr>
                <p:cNvPr id="114" name="CaixaDeTexto 113">
                  <a:extLst>
                    <a:ext uri="{FF2B5EF4-FFF2-40B4-BE49-F238E27FC236}">
                      <a16:creationId xmlns:a16="http://schemas.microsoft.com/office/drawing/2014/main" id="{AD415A4D-914C-AC7B-FC85-166C86413B4A}"/>
                    </a:ext>
                  </a:extLst>
                </p:cNvPr>
                <p:cNvSpPr txBox="1"/>
                <p:nvPr/>
              </p:nvSpPr>
              <p:spPr>
                <a:xfrm>
                  <a:off x="8727461" y="3692461"/>
                  <a:ext cx="129715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Advertising Displays</a:t>
                  </a:r>
                </a:p>
              </p:txBody>
            </p:sp>
            <p:cxnSp>
              <p:nvCxnSpPr>
                <p:cNvPr id="115" name="Conexão reta 114">
                  <a:extLst>
                    <a:ext uri="{FF2B5EF4-FFF2-40B4-BE49-F238E27FC236}">
                      <a16:creationId xmlns:a16="http://schemas.microsoft.com/office/drawing/2014/main" id="{847A493A-B238-C235-EDB5-41B5625D3F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3073" y="5786335"/>
                  <a:ext cx="43667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xão reta 115">
                  <a:extLst>
                    <a:ext uri="{FF2B5EF4-FFF2-40B4-BE49-F238E27FC236}">
                      <a16:creationId xmlns:a16="http://schemas.microsoft.com/office/drawing/2014/main" id="{ECC20491-F18E-1858-9B6D-533C571C8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19536" y="5773078"/>
                  <a:ext cx="430147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xão reta 116">
                  <a:extLst>
                    <a:ext uri="{FF2B5EF4-FFF2-40B4-BE49-F238E27FC236}">
                      <a16:creationId xmlns:a16="http://schemas.microsoft.com/office/drawing/2014/main" id="{007B115A-9F8A-B82E-6F5F-3A4594478A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8145" y="5836247"/>
                  <a:ext cx="0" cy="2091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CaixaDeTexto 117">
                  <a:extLst>
                    <a:ext uri="{FF2B5EF4-FFF2-40B4-BE49-F238E27FC236}">
                      <a16:creationId xmlns:a16="http://schemas.microsoft.com/office/drawing/2014/main" id="{8F381035-B2B5-08CB-C0E0-93A7E234509F}"/>
                    </a:ext>
                  </a:extLst>
                </p:cNvPr>
                <p:cNvSpPr txBox="1"/>
                <p:nvPr/>
              </p:nvSpPr>
              <p:spPr>
                <a:xfrm>
                  <a:off x="6899107" y="6032004"/>
                  <a:ext cx="9460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PT"/>
                  </a:defPPr>
                  <a:lvl1pPr>
                    <a:defRPr sz="12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lvl1pPr>
                </a:lstStyle>
                <a:p>
                  <a:r>
                    <a:rPr lang="en-US"/>
                    <a:t>FINAL TESTS</a:t>
                  </a:r>
                </a:p>
              </p:txBody>
            </p:sp>
            <p:cxnSp>
              <p:nvCxnSpPr>
                <p:cNvPr id="119" name="Conexão reta 118">
                  <a:extLst>
                    <a:ext uri="{FF2B5EF4-FFF2-40B4-BE49-F238E27FC236}">
                      <a16:creationId xmlns:a16="http://schemas.microsoft.com/office/drawing/2014/main" id="{A031241C-6C8B-7AD1-1A58-F6F9F6149E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72762" y="6175186"/>
                  <a:ext cx="537942" cy="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CaixaDeTexto 119">
                  <a:extLst>
                    <a:ext uri="{FF2B5EF4-FFF2-40B4-BE49-F238E27FC236}">
                      <a16:creationId xmlns:a16="http://schemas.microsoft.com/office/drawing/2014/main" id="{E305BE44-47D8-B991-4279-ABA899F9C33A}"/>
                    </a:ext>
                  </a:extLst>
                </p:cNvPr>
                <p:cNvSpPr txBox="1"/>
                <p:nvPr/>
              </p:nvSpPr>
              <p:spPr>
                <a:xfrm>
                  <a:off x="8493692" y="6023152"/>
                  <a:ext cx="127208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HOMOLOGATION</a:t>
                  </a:r>
                </a:p>
              </p:txBody>
            </p:sp>
            <p:pic>
              <p:nvPicPr>
                <p:cNvPr id="121" name="Imagem 120">
                  <a:extLst>
                    <a:ext uri="{FF2B5EF4-FFF2-40B4-BE49-F238E27FC236}">
                      <a16:creationId xmlns:a16="http://schemas.microsoft.com/office/drawing/2014/main" id="{5DF2A688-582D-5BBB-EF3B-FB9D93D1FF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3024" y="2640272"/>
                  <a:ext cx="1706410" cy="464523"/>
                </a:xfrm>
                <a:prstGeom prst="rect">
                  <a:avLst/>
                </a:prstGeom>
              </p:spPr>
            </p:pic>
            <p:cxnSp>
              <p:nvCxnSpPr>
                <p:cNvPr id="122" name="Conexão reta 121">
                  <a:extLst>
                    <a:ext uri="{FF2B5EF4-FFF2-40B4-BE49-F238E27FC236}">
                      <a16:creationId xmlns:a16="http://schemas.microsoft.com/office/drawing/2014/main" id="{75706C03-2EC3-5558-6E58-6CF60C3F025E}"/>
                    </a:ext>
                  </a:extLst>
                </p:cNvPr>
                <p:cNvCxnSpPr>
                  <a:cxnSpLocks/>
                  <a:endCxn id="23" idx="0"/>
                </p:cNvCxnSpPr>
                <p:nvPr/>
              </p:nvCxnSpPr>
              <p:spPr>
                <a:xfrm>
                  <a:off x="5465703" y="3084679"/>
                  <a:ext cx="0" cy="23952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xão reta 122">
                  <a:extLst>
                    <a:ext uri="{FF2B5EF4-FFF2-40B4-BE49-F238E27FC236}">
                      <a16:creationId xmlns:a16="http://schemas.microsoft.com/office/drawing/2014/main" id="{91B01321-8F16-7AA3-07EA-B984061627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2969" y="3228633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exão reta 123">
                  <a:extLst>
                    <a:ext uri="{FF2B5EF4-FFF2-40B4-BE49-F238E27FC236}">
                      <a16:creationId xmlns:a16="http://schemas.microsoft.com/office/drawing/2014/main" id="{A7D30BB9-8C04-CDE7-FC1F-77CDB0D1C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2205" y="338372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exão reta 124">
                  <a:extLst>
                    <a:ext uri="{FF2B5EF4-FFF2-40B4-BE49-F238E27FC236}">
                      <a16:creationId xmlns:a16="http://schemas.microsoft.com/office/drawing/2014/main" id="{1A54F4C3-E200-64EC-E80C-B287ACC400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6973" y="354402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xão reta 125">
                  <a:extLst>
                    <a:ext uri="{FF2B5EF4-FFF2-40B4-BE49-F238E27FC236}">
                      <a16:creationId xmlns:a16="http://schemas.microsoft.com/office/drawing/2014/main" id="{31162573-92CF-81C4-F5D3-E23123E4FF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2959" y="370595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CaixaDeTexto 126">
                  <a:extLst>
                    <a:ext uri="{FF2B5EF4-FFF2-40B4-BE49-F238E27FC236}">
                      <a16:creationId xmlns:a16="http://schemas.microsoft.com/office/drawing/2014/main" id="{72266991-FCC4-3D3D-E755-DD32DA8374DB}"/>
                    </a:ext>
                  </a:extLst>
                </p:cNvPr>
                <p:cNvSpPr txBox="1"/>
                <p:nvPr/>
              </p:nvSpPr>
              <p:spPr>
                <a:xfrm>
                  <a:off x="5550461" y="3051316"/>
                  <a:ext cx="109677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Main Body Shell</a:t>
                  </a:r>
                </a:p>
              </p:txBody>
            </p:sp>
            <p:sp>
              <p:nvSpPr>
                <p:cNvPr id="128" name="CaixaDeTexto 127">
                  <a:extLst>
                    <a:ext uri="{FF2B5EF4-FFF2-40B4-BE49-F238E27FC236}">
                      <a16:creationId xmlns:a16="http://schemas.microsoft.com/office/drawing/2014/main" id="{981201C8-1512-1F9D-FFDF-5AFDE55522AD}"/>
                    </a:ext>
                  </a:extLst>
                </p:cNvPr>
                <p:cNvSpPr txBox="1"/>
                <p:nvPr/>
              </p:nvSpPr>
              <p:spPr>
                <a:xfrm>
                  <a:off x="5548380" y="3377180"/>
                  <a:ext cx="101181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Exterior doors</a:t>
                  </a:r>
                </a:p>
              </p:txBody>
            </p:sp>
            <p:sp>
              <p:nvSpPr>
                <p:cNvPr id="129" name="CaixaDeTexto 128">
                  <a:extLst>
                    <a:ext uri="{FF2B5EF4-FFF2-40B4-BE49-F238E27FC236}">
                      <a16:creationId xmlns:a16="http://schemas.microsoft.com/office/drawing/2014/main" id="{ED7FB5C3-B37A-17F7-FCF1-5D0BB222207F}"/>
                    </a:ext>
                  </a:extLst>
                </p:cNvPr>
                <p:cNvSpPr txBox="1"/>
                <p:nvPr/>
              </p:nvSpPr>
              <p:spPr>
                <a:xfrm>
                  <a:off x="5553992" y="3539072"/>
                  <a:ext cx="105830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Intercom doors</a:t>
                  </a:r>
                </a:p>
              </p:txBody>
            </p:sp>
            <p:sp>
              <p:nvSpPr>
                <p:cNvPr id="130" name="CaixaDeTexto 129">
                  <a:extLst>
                    <a:ext uri="{FF2B5EF4-FFF2-40B4-BE49-F238E27FC236}">
                      <a16:creationId xmlns:a16="http://schemas.microsoft.com/office/drawing/2014/main" id="{36FE756D-2623-5832-DDCC-A49DBB09C826}"/>
                    </a:ext>
                  </a:extLst>
                </p:cNvPr>
                <p:cNvSpPr txBox="1"/>
                <p:nvPr/>
              </p:nvSpPr>
              <p:spPr>
                <a:xfrm>
                  <a:off x="5563717" y="3701558"/>
                  <a:ext cx="51007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HVAC</a:t>
                  </a:r>
                </a:p>
              </p:txBody>
            </p:sp>
            <p:sp>
              <p:nvSpPr>
                <p:cNvPr id="131" name="CaixaDeTexto 130">
                  <a:extLst>
                    <a:ext uri="{FF2B5EF4-FFF2-40B4-BE49-F238E27FC236}">
                      <a16:creationId xmlns:a16="http://schemas.microsoft.com/office/drawing/2014/main" id="{6FDE8C06-1C0D-D2AD-E758-6E707040F5E7}"/>
                    </a:ext>
                  </a:extLst>
                </p:cNvPr>
                <p:cNvSpPr txBox="1"/>
                <p:nvPr/>
              </p:nvSpPr>
              <p:spPr>
                <a:xfrm>
                  <a:off x="5550461" y="4027320"/>
                  <a:ext cx="67999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Flooring</a:t>
                  </a:r>
                </a:p>
              </p:txBody>
            </p:sp>
            <p:cxnSp>
              <p:nvCxnSpPr>
                <p:cNvPr id="132" name="Conexão reta 131">
                  <a:extLst>
                    <a:ext uri="{FF2B5EF4-FFF2-40B4-BE49-F238E27FC236}">
                      <a16:creationId xmlns:a16="http://schemas.microsoft.com/office/drawing/2014/main" id="{120A0272-127A-8470-B14A-76A32DB5E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9587" y="3869228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CaixaDeTexto 132">
                  <a:extLst>
                    <a:ext uri="{FF2B5EF4-FFF2-40B4-BE49-F238E27FC236}">
                      <a16:creationId xmlns:a16="http://schemas.microsoft.com/office/drawing/2014/main" id="{9E6D8EDC-6955-E98E-194C-42C5E13A3227}"/>
                    </a:ext>
                  </a:extLst>
                </p:cNvPr>
                <p:cNvSpPr txBox="1"/>
                <p:nvPr/>
              </p:nvSpPr>
              <p:spPr>
                <a:xfrm>
                  <a:off x="5550661" y="4163299"/>
                  <a:ext cx="134844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Secondary Structure</a:t>
                  </a:r>
                </a:p>
              </p:txBody>
            </p:sp>
            <p:cxnSp>
              <p:nvCxnSpPr>
                <p:cNvPr id="134" name="Conexão reta 133">
                  <a:extLst>
                    <a:ext uri="{FF2B5EF4-FFF2-40B4-BE49-F238E27FC236}">
                      <a16:creationId xmlns:a16="http://schemas.microsoft.com/office/drawing/2014/main" id="{0BE5ABFA-DB3E-1493-3976-391A421C3D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2963" y="4032108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xão reta 134">
                  <a:extLst>
                    <a:ext uri="{FF2B5EF4-FFF2-40B4-BE49-F238E27FC236}">
                      <a16:creationId xmlns:a16="http://schemas.microsoft.com/office/drawing/2014/main" id="{EE6CCE72-F00C-9825-E69C-624E0B0875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38659" y="4192513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xão reta 135">
                  <a:extLst>
                    <a:ext uri="{FF2B5EF4-FFF2-40B4-BE49-F238E27FC236}">
                      <a16:creationId xmlns:a16="http://schemas.microsoft.com/office/drawing/2014/main" id="{882C06F9-41F6-401D-1542-98C1B27F6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3163" y="418856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Parêntese direito 136">
                  <a:extLst>
                    <a:ext uri="{FF2B5EF4-FFF2-40B4-BE49-F238E27FC236}">
                      <a16:creationId xmlns:a16="http://schemas.microsoft.com/office/drawing/2014/main" id="{917C8F98-BDF8-F293-A5E3-25EA1A1B7AC8}"/>
                    </a:ext>
                  </a:extLst>
                </p:cNvPr>
                <p:cNvSpPr/>
                <p:nvPr/>
              </p:nvSpPr>
              <p:spPr>
                <a:xfrm flipH="1">
                  <a:off x="7153999" y="77176"/>
                  <a:ext cx="156708" cy="1966111"/>
                </a:xfrm>
                <a:prstGeom prst="righ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CaixaDeTexto 137">
                  <a:extLst>
                    <a:ext uri="{FF2B5EF4-FFF2-40B4-BE49-F238E27FC236}">
                      <a16:creationId xmlns:a16="http://schemas.microsoft.com/office/drawing/2014/main" id="{B707E602-D932-2318-2FB4-6E1D3EE06D5A}"/>
                    </a:ext>
                  </a:extLst>
                </p:cNvPr>
                <p:cNvSpPr txBox="1"/>
                <p:nvPr/>
              </p:nvSpPr>
              <p:spPr>
                <a:xfrm>
                  <a:off x="657062" y="3369004"/>
                  <a:ext cx="136464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WC Conventional</a:t>
                  </a:r>
                </a:p>
              </p:txBody>
            </p:sp>
            <p:cxnSp>
              <p:nvCxnSpPr>
                <p:cNvPr id="139" name="Conexão reta 138">
                  <a:extLst>
                    <a:ext uri="{FF2B5EF4-FFF2-40B4-BE49-F238E27FC236}">
                      <a16:creationId xmlns:a16="http://schemas.microsoft.com/office/drawing/2014/main" id="{780BB556-863B-E518-4F96-C312867C86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3499" y="354435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0" name="CaixaDeTexto 139">
                  <a:extLst>
                    <a:ext uri="{FF2B5EF4-FFF2-40B4-BE49-F238E27FC236}">
                      <a16:creationId xmlns:a16="http://schemas.microsoft.com/office/drawing/2014/main" id="{A25B0C7D-205F-B3A3-97C6-1D79CB2BA89C}"/>
                    </a:ext>
                  </a:extLst>
                </p:cNvPr>
                <p:cNvSpPr txBox="1"/>
                <p:nvPr/>
              </p:nvSpPr>
              <p:spPr>
                <a:xfrm>
                  <a:off x="657920" y="4014481"/>
                  <a:ext cx="133402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Driver’s desk</a:t>
                  </a:r>
                </a:p>
              </p:txBody>
            </p:sp>
            <p:cxnSp>
              <p:nvCxnSpPr>
                <p:cNvPr id="141" name="Conexão reta 140">
                  <a:extLst>
                    <a:ext uri="{FF2B5EF4-FFF2-40B4-BE49-F238E27FC236}">
                      <a16:creationId xmlns:a16="http://schemas.microsoft.com/office/drawing/2014/main" id="{27E3721A-BD69-8CE3-1754-579E36B72F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3503" y="4190841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CaixaDeTexto 141">
                  <a:extLst>
                    <a:ext uri="{FF2B5EF4-FFF2-40B4-BE49-F238E27FC236}">
                      <a16:creationId xmlns:a16="http://schemas.microsoft.com/office/drawing/2014/main" id="{3C91A4EB-20FC-4037-1F02-70AA52F4CA05}"/>
                    </a:ext>
                  </a:extLst>
                </p:cNvPr>
                <p:cNvSpPr txBox="1"/>
                <p:nvPr/>
              </p:nvSpPr>
              <p:spPr>
                <a:xfrm>
                  <a:off x="3821558" y="4324030"/>
                  <a:ext cx="177339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Smart/virtual coupling </a:t>
                  </a:r>
                </a:p>
              </p:txBody>
            </p:sp>
            <p:sp>
              <p:nvSpPr>
                <p:cNvPr id="143" name="Retângulo 142">
                  <a:extLst>
                    <a:ext uri="{FF2B5EF4-FFF2-40B4-BE49-F238E27FC236}">
                      <a16:creationId xmlns:a16="http://schemas.microsoft.com/office/drawing/2014/main" id="{53836097-C7A6-69D0-7F76-EBB2C35983D5}"/>
                    </a:ext>
                  </a:extLst>
                </p:cNvPr>
                <p:cNvSpPr/>
                <p:nvPr/>
              </p:nvSpPr>
              <p:spPr>
                <a:xfrm>
                  <a:off x="7175909" y="4161630"/>
                  <a:ext cx="51969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WI-FI </a:t>
                  </a:r>
                </a:p>
              </p:txBody>
            </p:sp>
            <p:cxnSp>
              <p:nvCxnSpPr>
                <p:cNvPr id="144" name="Conexão reta 143">
                  <a:extLst>
                    <a:ext uri="{FF2B5EF4-FFF2-40B4-BE49-F238E27FC236}">
                      <a16:creationId xmlns:a16="http://schemas.microsoft.com/office/drawing/2014/main" id="{049E8180-B683-E0F4-A035-715470089C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7245" y="4345120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Retângulo 144">
                  <a:extLst>
                    <a:ext uri="{FF2B5EF4-FFF2-40B4-BE49-F238E27FC236}">
                      <a16:creationId xmlns:a16="http://schemas.microsoft.com/office/drawing/2014/main" id="{F51BB734-E445-2A73-708B-721737D15495}"/>
                    </a:ext>
                  </a:extLst>
                </p:cNvPr>
                <p:cNvSpPr/>
                <p:nvPr/>
              </p:nvSpPr>
              <p:spPr>
                <a:xfrm>
                  <a:off x="7178181" y="4320854"/>
                  <a:ext cx="127470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Frontal Windshield</a:t>
                  </a:r>
                </a:p>
              </p:txBody>
            </p:sp>
            <p:sp>
              <p:nvSpPr>
                <p:cNvPr id="146" name="Retângulo 145">
                  <a:extLst>
                    <a:ext uri="{FF2B5EF4-FFF2-40B4-BE49-F238E27FC236}">
                      <a16:creationId xmlns:a16="http://schemas.microsoft.com/office/drawing/2014/main" id="{69CCDA06-2A09-CD77-1658-F7EC05ED0040}"/>
                    </a:ext>
                  </a:extLst>
                </p:cNvPr>
                <p:cNvSpPr/>
                <p:nvPr/>
              </p:nvSpPr>
              <p:spPr>
                <a:xfrm>
                  <a:off x="7175415" y="4486093"/>
                  <a:ext cx="89800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Driver’s Seat</a:t>
                  </a:r>
                </a:p>
              </p:txBody>
            </p:sp>
            <p:cxnSp>
              <p:nvCxnSpPr>
                <p:cNvPr id="147" name="Conexão reta 146">
                  <a:extLst>
                    <a:ext uri="{FF2B5EF4-FFF2-40B4-BE49-F238E27FC236}">
                      <a16:creationId xmlns:a16="http://schemas.microsoft.com/office/drawing/2014/main" id="{380558D3-A37B-134F-F9C0-0D2B3A5EAE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069" y="466584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xão reta 147">
                  <a:extLst>
                    <a:ext uri="{FF2B5EF4-FFF2-40B4-BE49-F238E27FC236}">
                      <a16:creationId xmlns:a16="http://schemas.microsoft.com/office/drawing/2014/main" id="{5D43D312-93D8-7772-3FED-3C81205318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8384" y="4345091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Retângulo 148">
                  <a:extLst>
                    <a:ext uri="{FF2B5EF4-FFF2-40B4-BE49-F238E27FC236}">
                      <a16:creationId xmlns:a16="http://schemas.microsoft.com/office/drawing/2014/main" id="{909009C1-EA87-2AD1-42AE-2E59B099B228}"/>
                    </a:ext>
                  </a:extLst>
                </p:cNvPr>
                <p:cNvSpPr/>
                <p:nvPr/>
              </p:nvSpPr>
              <p:spPr>
                <a:xfrm>
                  <a:off x="5552025" y="4321819"/>
                  <a:ext cx="84350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Ice-Breaker </a:t>
                  </a:r>
                </a:p>
              </p:txBody>
            </p:sp>
            <p:sp>
              <p:nvSpPr>
                <p:cNvPr id="150" name="Retângulo 149">
                  <a:extLst>
                    <a:ext uri="{FF2B5EF4-FFF2-40B4-BE49-F238E27FC236}">
                      <a16:creationId xmlns:a16="http://schemas.microsoft.com/office/drawing/2014/main" id="{0F7AF777-0633-3AC5-DF45-C9F0134843E5}"/>
                    </a:ext>
                  </a:extLst>
                </p:cNvPr>
                <p:cNvSpPr/>
                <p:nvPr/>
              </p:nvSpPr>
              <p:spPr>
                <a:xfrm>
                  <a:off x="5552229" y="4482890"/>
                  <a:ext cx="162736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Energy absorb. Structure </a:t>
                  </a:r>
                </a:p>
              </p:txBody>
            </p:sp>
            <p:cxnSp>
              <p:nvCxnSpPr>
                <p:cNvPr id="151" name="Conexão reta 150">
                  <a:extLst>
                    <a:ext uri="{FF2B5EF4-FFF2-40B4-BE49-F238E27FC236}">
                      <a16:creationId xmlns:a16="http://schemas.microsoft.com/office/drawing/2014/main" id="{B15A2564-1C9E-F6C9-3FF7-5A8483CA05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6722" y="4502136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xão reta 151">
                  <a:extLst>
                    <a:ext uri="{FF2B5EF4-FFF2-40B4-BE49-F238E27FC236}">
                      <a16:creationId xmlns:a16="http://schemas.microsoft.com/office/drawing/2014/main" id="{924D2799-7137-1927-1575-20A2B3B9CA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2763" y="4664129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Retângulo 152">
                  <a:extLst>
                    <a:ext uri="{FF2B5EF4-FFF2-40B4-BE49-F238E27FC236}">
                      <a16:creationId xmlns:a16="http://schemas.microsoft.com/office/drawing/2014/main" id="{0BBC2855-F92E-5943-B862-09DFCD6E31F0}"/>
                    </a:ext>
                  </a:extLst>
                </p:cNvPr>
                <p:cNvSpPr/>
                <p:nvPr/>
              </p:nvSpPr>
              <p:spPr>
                <a:xfrm>
                  <a:off x="5553075" y="4647323"/>
                  <a:ext cx="99578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RMP elevator </a:t>
                  </a:r>
                </a:p>
              </p:txBody>
            </p:sp>
            <p:sp>
              <p:nvSpPr>
                <p:cNvPr id="154" name="Retângulo 153">
                  <a:extLst>
                    <a:ext uri="{FF2B5EF4-FFF2-40B4-BE49-F238E27FC236}">
                      <a16:creationId xmlns:a16="http://schemas.microsoft.com/office/drawing/2014/main" id="{190E5280-D7ED-2B94-5F67-880A5A7CCE5E}"/>
                    </a:ext>
                  </a:extLst>
                </p:cNvPr>
                <p:cNvSpPr/>
                <p:nvPr/>
              </p:nvSpPr>
              <p:spPr>
                <a:xfrm>
                  <a:off x="5552224" y="3207672"/>
                  <a:ext cx="106150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Cabin structure</a:t>
                  </a:r>
                </a:p>
              </p:txBody>
            </p:sp>
            <p:sp>
              <p:nvSpPr>
                <p:cNvPr id="155" name="Retângulo 154">
                  <a:extLst>
                    <a:ext uri="{FF2B5EF4-FFF2-40B4-BE49-F238E27FC236}">
                      <a16:creationId xmlns:a16="http://schemas.microsoft.com/office/drawing/2014/main" id="{FCFE1227-6FE8-8941-0AFD-214F76511534}"/>
                    </a:ext>
                  </a:extLst>
                </p:cNvPr>
                <p:cNvSpPr/>
                <p:nvPr/>
              </p:nvSpPr>
              <p:spPr>
                <a:xfrm>
                  <a:off x="7172081" y="4645469"/>
                  <a:ext cx="120898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Seat Audio system </a:t>
                  </a:r>
                </a:p>
              </p:txBody>
            </p:sp>
            <p:cxnSp>
              <p:nvCxnSpPr>
                <p:cNvPr id="156" name="Conexão reta 155">
                  <a:extLst>
                    <a:ext uri="{FF2B5EF4-FFF2-40B4-BE49-F238E27FC236}">
                      <a16:creationId xmlns:a16="http://schemas.microsoft.com/office/drawing/2014/main" id="{5DFD472D-8643-4D7F-6250-D351545192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7674" y="4839857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Retângulo 156">
                  <a:extLst>
                    <a:ext uri="{FF2B5EF4-FFF2-40B4-BE49-F238E27FC236}">
                      <a16:creationId xmlns:a16="http://schemas.microsoft.com/office/drawing/2014/main" id="{6A368321-1FD3-457A-07AE-8ADDD6D61608}"/>
                    </a:ext>
                  </a:extLst>
                </p:cNvPr>
                <p:cNvSpPr/>
                <p:nvPr/>
              </p:nvSpPr>
              <p:spPr>
                <a:xfrm>
                  <a:off x="7171005" y="4808523"/>
                  <a:ext cx="130834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Manuals/drawings</a:t>
                  </a:r>
                </a:p>
              </p:txBody>
            </p:sp>
            <p:cxnSp>
              <p:nvCxnSpPr>
                <p:cNvPr id="158" name="Conexão reta 157">
                  <a:extLst>
                    <a:ext uri="{FF2B5EF4-FFF2-40B4-BE49-F238E27FC236}">
                      <a16:creationId xmlns:a16="http://schemas.microsoft.com/office/drawing/2014/main" id="{80819D5D-617A-A559-6231-71FEB82B93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7674" y="500178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Retângulo 158">
                  <a:extLst>
                    <a:ext uri="{FF2B5EF4-FFF2-40B4-BE49-F238E27FC236}">
                      <a16:creationId xmlns:a16="http://schemas.microsoft.com/office/drawing/2014/main" id="{B73E1EEE-2951-9E9D-381C-12B457F6B2A7}"/>
                    </a:ext>
                  </a:extLst>
                </p:cNvPr>
                <p:cNvSpPr/>
                <p:nvPr/>
              </p:nvSpPr>
              <p:spPr>
                <a:xfrm>
                  <a:off x="7165600" y="4984383"/>
                  <a:ext cx="54854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Design</a:t>
                  </a:r>
                </a:p>
              </p:txBody>
            </p:sp>
            <p:cxnSp>
              <p:nvCxnSpPr>
                <p:cNvPr id="160" name="Conexão reta 159">
                  <a:extLst>
                    <a:ext uri="{FF2B5EF4-FFF2-40B4-BE49-F238E27FC236}">
                      <a16:creationId xmlns:a16="http://schemas.microsoft.com/office/drawing/2014/main" id="{2E8F1FC9-7C88-381E-6C61-AF7309AA5A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4554" y="500204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Retângulo 160">
                  <a:extLst>
                    <a:ext uri="{FF2B5EF4-FFF2-40B4-BE49-F238E27FC236}">
                      <a16:creationId xmlns:a16="http://schemas.microsoft.com/office/drawing/2014/main" id="{9F95F0F2-AAA7-F52F-5815-EE56BBEBBDAA}"/>
                    </a:ext>
                  </a:extLst>
                </p:cNvPr>
                <p:cNvSpPr/>
                <p:nvPr/>
              </p:nvSpPr>
              <p:spPr>
                <a:xfrm>
                  <a:off x="3818453" y="4493846"/>
                  <a:ext cx="161775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Efficient Driving Advisory</a:t>
                  </a:r>
                </a:p>
              </p:txBody>
            </p:sp>
            <p:cxnSp>
              <p:nvCxnSpPr>
                <p:cNvPr id="162" name="Conexão reta 161">
                  <a:extLst>
                    <a:ext uri="{FF2B5EF4-FFF2-40B4-BE49-F238E27FC236}">
                      <a16:creationId xmlns:a16="http://schemas.microsoft.com/office/drawing/2014/main" id="{20654E41-54C2-5A98-58FA-F02CED8239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1278" y="4834553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exão reta 162">
                  <a:extLst>
                    <a:ext uri="{FF2B5EF4-FFF2-40B4-BE49-F238E27FC236}">
                      <a16:creationId xmlns:a16="http://schemas.microsoft.com/office/drawing/2014/main" id="{729DCC6A-BFD5-BB0B-3EC2-CAC09DCF33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9462" y="5001866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xão reta 163">
                  <a:extLst>
                    <a:ext uri="{FF2B5EF4-FFF2-40B4-BE49-F238E27FC236}">
                      <a16:creationId xmlns:a16="http://schemas.microsoft.com/office/drawing/2014/main" id="{8A2C1974-C955-6EDA-6C86-1BB06D61D1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4399" y="4344557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Retângulo 164">
                  <a:extLst>
                    <a:ext uri="{FF2B5EF4-FFF2-40B4-BE49-F238E27FC236}">
                      <a16:creationId xmlns:a16="http://schemas.microsoft.com/office/drawing/2014/main" id="{723EA5AA-38B3-473A-84EE-A3909B5D3AA7}"/>
                    </a:ext>
                  </a:extLst>
                </p:cNvPr>
                <p:cNvSpPr/>
                <p:nvPr/>
              </p:nvSpPr>
              <p:spPr>
                <a:xfrm>
                  <a:off x="3821558" y="3531974"/>
                  <a:ext cx="173156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Comfort Analysis System</a:t>
                  </a:r>
                </a:p>
              </p:txBody>
            </p:sp>
            <p:cxnSp>
              <p:nvCxnSpPr>
                <p:cNvPr id="166" name="Conexão reta 165">
                  <a:extLst>
                    <a:ext uri="{FF2B5EF4-FFF2-40B4-BE49-F238E27FC236}">
                      <a16:creationId xmlns:a16="http://schemas.microsoft.com/office/drawing/2014/main" id="{F36B6BC8-C122-A4AE-3390-97312C3088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4399" y="450648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Retângulo 166">
                  <a:extLst>
                    <a:ext uri="{FF2B5EF4-FFF2-40B4-BE49-F238E27FC236}">
                      <a16:creationId xmlns:a16="http://schemas.microsoft.com/office/drawing/2014/main" id="{048B597B-199C-D631-5A48-CA165697AFBF}"/>
                    </a:ext>
                  </a:extLst>
                </p:cNvPr>
                <p:cNvSpPr/>
                <p:nvPr/>
              </p:nvSpPr>
              <p:spPr>
                <a:xfrm>
                  <a:off x="3818967" y="3685919"/>
                  <a:ext cx="177484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Data Analysis System </a:t>
                  </a:r>
                </a:p>
              </p:txBody>
            </p:sp>
            <p:cxnSp>
              <p:nvCxnSpPr>
                <p:cNvPr id="168" name="Conexão reta 167">
                  <a:extLst>
                    <a:ext uri="{FF2B5EF4-FFF2-40B4-BE49-F238E27FC236}">
                      <a16:creationId xmlns:a16="http://schemas.microsoft.com/office/drawing/2014/main" id="{4BF31FA8-D3CA-DBDF-6DB5-914153776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4399" y="4668407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Retângulo 168">
                  <a:extLst>
                    <a:ext uri="{FF2B5EF4-FFF2-40B4-BE49-F238E27FC236}">
                      <a16:creationId xmlns:a16="http://schemas.microsoft.com/office/drawing/2014/main" id="{8AC8FAF5-B26A-D168-756A-8EBCAE5ED663}"/>
                    </a:ext>
                  </a:extLst>
                </p:cNvPr>
                <p:cNvSpPr/>
                <p:nvPr/>
              </p:nvSpPr>
              <p:spPr>
                <a:xfrm>
                  <a:off x="3816622" y="4175295"/>
                  <a:ext cx="131103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Ethernet Network</a:t>
                  </a:r>
                </a:p>
              </p:txBody>
            </p:sp>
            <p:sp>
              <p:nvSpPr>
                <p:cNvPr id="170" name="Retângulo 169">
                  <a:extLst>
                    <a:ext uri="{FF2B5EF4-FFF2-40B4-BE49-F238E27FC236}">
                      <a16:creationId xmlns:a16="http://schemas.microsoft.com/office/drawing/2014/main" id="{33975840-2B74-51E4-23F3-2C2570182BB4}"/>
                    </a:ext>
                  </a:extLst>
                </p:cNvPr>
                <p:cNvSpPr/>
                <p:nvPr/>
              </p:nvSpPr>
              <p:spPr>
                <a:xfrm>
                  <a:off x="3816147" y="3864135"/>
                  <a:ext cx="146523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Geo reference System</a:t>
                  </a:r>
                </a:p>
              </p:txBody>
            </p:sp>
            <p:sp>
              <p:nvSpPr>
                <p:cNvPr id="171" name="Retângulo 170">
                  <a:extLst>
                    <a:ext uri="{FF2B5EF4-FFF2-40B4-BE49-F238E27FC236}">
                      <a16:creationId xmlns:a16="http://schemas.microsoft.com/office/drawing/2014/main" id="{6DAD1F37-6F02-1B5F-5838-154A10892A3C}"/>
                    </a:ext>
                  </a:extLst>
                </p:cNvPr>
                <p:cNvSpPr/>
                <p:nvPr/>
              </p:nvSpPr>
              <p:spPr>
                <a:xfrm>
                  <a:off x="3811880" y="4016985"/>
                  <a:ext cx="220765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Occupancy rate monitoring </a:t>
                  </a:r>
                </a:p>
              </p:txBody>
            </p:sp>
            <p:cxnSp>
              <p:nvCxnSpPr>
                <p:cNvPr id="172" name="Conexão reta 171">
                  <a:extLst>
                    <a:ext uri="{FF2B5EF4-FFF2-40B4-BE49-F238E27FC236}">
                      <a16:creationId xmlns:a16="http://schemas.microsoft.com/office/drawing/2014/main" id="{89101B9C-A3C1-3550-0CCC-F4BD6B49B1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34874" y="517323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exão reta 172">
                  <a:extLst>
                    <a:ext uri="{FF2B5EF4-FFF2-40B4-BE49-F238E27FC236}">
                      <a16:creationId xmlns:a16="http://schemas.microsoft.com/office/drawing/2014/main" id="{90C593C1-AD87-35CC-0408-FE7A61CE3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4926" y="4834553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Retângulo 173">
                  <a:extLst>
                    <a:ext uri="{FF2B5EF4-FFF2-40B4-BE49-F238E27FC236}">
                      <a16:creationId xmlns:a16="http://schemas.microsoft.com/office/drawing/2014/main" id="{9B84C580-9CDC-C9F7-370C-5442A3D104B0}"/>
                    </a:ext>
                  </a:extLst>
                </p:cNvPr>
                <p:cNvSpPr/>
                <p:nvPr/>
              </p:nvSpPr>
              <p:spPr>
                <a:xfrm>
                  <a:off x="7177382" y="5132613"/>
                  <a:ext cx="85632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Tachymetry</a:t>
                  </a:r>
                </a:p>
              </p:txBody>
            </p:sp>
            <p:cxnSp>
              <p:nvCxnSpPr>
                <p:cNvPr id="175" name="Conexão reta 174">
                  <a:extLst>
                    <a:ext uri="{FF2B5EF4-FFF2-40B4-BE49-F238E27FC236}">
                      <a16:creationId xmlns:a16="http://schemas.microsoft.com/office/drawing/2014/main" id="{7A715F08-4139-8394-BCE2-5F81BC002A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7808" y="5319180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Retângulo 175">
                  <a:extLst>
                    <a:ext uri="{FF2B5EF4-FFF2-40B4-BE49-F238E27FC236}">
                      <a16:creationId xmlns:a16="http://schemas.microsoft.com/office/drawing/2014/main" id="{7EDC7129-CF0C-71E4-6BBE-B861098F3FBC}"/>
                    </a:ext>
                  </a:extLst>
                </p:cNvPr>
                <p:cNvSpPr/>
                <p:nvPr/>
              </p:nvSpPr>
              <p:spPr>
                <a:xfrm>
                  <a:off x="5551209" y="4825378"/>
                  <a:ext cx="155817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HVAC main ducts </a:t>
                  </a:r>
                </a:p>
              </p:txBody>
            </p:sp>
            <p:cxnSp>
              <p:nvCxnSpPr>
                <p:cNvPr id="177" name="Conexão reta 176">
                  <a:extLst>
                    <a:ext uri="{FF2B5EF4-FFF2-40B4-BE49-F238E27FC236}">
                      <a16:creationId xmlns:a16="http://schemas.microsoft.com/office/drawing/2014/main" id="{B7AE9E30-BAD0-8EB5-9C50-7DDFB37E5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4451" y="516932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exão reta 177">
                  <a:extLst>
                    <a:ext uri="{FF2B5EF4-FFF2-40B4-BE49-F238E27FC236}">
                      <a16:creationId xmlns:a16="http://schemas.microsoft.com/office/drawing/2014/main" id="{1FF5C089-33FF-1BA0-E7CD-77EBFB24C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7180" y="5325632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Retângulo 178">
                  <a:extLst>
                    <a:ext uri="{FF2B5EF4-FFF2-40B4-BE49-F238E27FC236}">
                      <a16:creationId xmlns:a16="http://schemas.microsoft.com/office/drawing/2014/main" id="{316A6494-C266-A2B3-9B6D-328D7534D155}"/>
                    </a:ext>
                  </a:extLst>
                </p:cNvPr>
                <p:cNvSpPr/>
                <p:nvPr/>
              </p:nvSpPr>
              <p:spPr>
                <a:xfrm>
                  <a:off x="5560103" y="4988017"/>
                  <a:ext cx="206659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Pneum.Elec.aux. Cabinets</a:t>
                  </a:r>
                </a:p>
              </p:txBody>
            </p:sp>
            <p:sp>
              <p:nvSpPr>
                <p:cNvPr id="180" name="Retângulo 179">
                  <a:extLst>
                    <a:ext uri="{FF2B5EF4-FFF2-40B4-BE49-F238E27FC236}">
                      <a16:creationId xmlns:a16="http://schemas.microsoft.com/office/drawing/2014/main" id="{E625333C-9C58-FB0B-48CD-2A235A15D499}"/>
                    </a:ext>
                  </a:extLst>
                </p:cNvPr>
                <p:cNvSpPr/>
                <p:nvPr/>
              </p:nvSpPr>
              <p:spPr>
                <a:xfrm>
                  <a:off x="5559553" y="5138836"/>
                  <a:ext cx="137569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Piping and aux. Ducts</a:t>
                  </a:r>
                </a:p>
              </p:txBody>
            </p:sp>
            <p:cxnSp>
              <p:nvCxnSpPr>
                <p:cNvPr id="181" name="Conexão reta 180">
                  <a:extLst>
                    <a:ext uri="{FF2B5EF4-FFF2-40B4-BE49-F238E27FC236}">
                      <a16:creationId xmlns:a16="http://schemas.microsoft.com/office/drawing/2014/main" id="{18DE60E7-C20C-4955-022B-80B8D6A8B3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1760" y="449700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Conexão reta 181">
                  <a:extLst>
                    <a:ext uri="{FF2B5EF4-FFF2-40B4-BE49-F238E27FC236}">
                      <a16:creationId xmlns:a16="http://schemas.microsoft.com/office/drawing/2014/main" id="{E3169079-3972-9916-34A5-A7D3DFF18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39245" y="2322354"/>
                  <a:ext cx="0" cy="3634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CaixaDeTexto 182">
                  <a:extLst>
                    <a:ext uri="{FF2B5EF4-FFF2-40B4-BE49-F238E27FC236}">
                      <a16:creationId xmlns:a16="http://schemas.microsoft.com/office/drawing/2014/main" id="{D8532746-F67F-67B0-2725-F98A9B423BD6}"/>
                    </a:ext>
                  </a:extLst>
                </p:cNvPr>
                <p:cNvSpPr txBox="1"/>
                <p:nvPr/>
              </p:nvSpPr>
              <p:spPr>
                <a:xfrm>
                  <a:off x="3822561" y="3372897"/>
                  <a:ext cx="128753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Remote Monitoring</a:t>
                  </a:r>
                </a:p>
              </p:txBody>
            </p:sp>
            <p:pic>
              <p:nvPicPr>
                <p:cNvPr id="184" name="Picture 4" descr="COMUNICADO - CORONAVÍRUS (COVID-19) - aimmap">
                  <a:extLst>
                    <a:ext uri="{FF2B5EF4-FFF2-40B4-BE49-F238E27FC236}">
                      <a16:creationId xmlns:a16="http://schemas.microsoft.com/office/drawing/2014/main" id="{6E25AFD1-E39F-6737-E9F1-B0BE5F2869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78172" y="1245737"/>
                  <a:ext cx="1462582" cy="5129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5" name="CaixaDeTexto 184">
                  <a:extLst>
                    <a:ext uri="{FF2B5EF4-FFF2-40B4-BE49-F238E27FC236}">
                      <a16:creationId xmlns:a16="http://schemas.microsoft.com/office/drawing/2014/main" id="{29582968-F1FD-D796-8C19-91D8C8D49831}"/>
                    </a:ext>
                  </a:extLst>
                </p:cNvPr>
                <p:cNvSpPr txBox="1"/>
                <p:nvPr/>
              </p:nvSpPr>
              <p:spPr>
                <a:xfrm>
                  <a:off x="7166024" y="3528125"/>
                  <a:ext cx="151836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Vehicle Interconnection</a:t>
                  </a:r>
                </a:p>
              </p:txBody>
            </p:sp>
            <p:cxnSp>
              <p:nvCxnSpPr>
                <p:cNvPr id="186" name="Conexão reta 185">
                  <a:extLst>
                    <a:ext uri="{FF2B5EF4-FFF2-40B4-BE49-F238E27FC236}">
                      <a16:creationId xmlns:a16="http://schemas.microsoft.com/office/drawing/2014/main" id="{F162FD5C-BB71-0FE6-F22D-4563CAF372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8283" y="5481105"/>
                  <a:ext cx="13407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Retângulo 186">
                  <a:extLst>
                    <a:ext uri="{FF2B5EF4-FFF2-40B4-BE49-F238E27FC236}">
                      <a16:creationId xmlns:a16="http://schemas.microsoft.com/office/drawing/2014/main" id="{F5B81133-C13F-7B68-5D56-EDA7253277E7}"/>
                    </a:ext>
                  </a:extLst>
                </p:cNvPr>
                <p:cNvSpPr/>
                <p:nvPr/>
              </p:nvSpPr>
              <p:spPr>
                <a:xfrm>
                  <a:off x="7177382" y="5304063"/>
                  <a:ext cx="140145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cap="small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Maintenance Plan</a:t>
                  </a:r>
                </a:p>
              </p:txBody>
            </p:sp>
            <p:cxnSp>
              <p:nvCxnSpPr>
                <p:cNvPr id="188" name="Conexão reta 187">
                  <a:extLst>
                    <a:ext uri="{FF2B5EF4-FFF2-40B4-BE49-F238E27FC236}">
                      <a16:creationId xmlns:a16="http://schemas.microsoft.com/office/drawing/2014/main" id="{73932694-61C0-0A5B-F145-BD3237D6E4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9155" y="6176178"/>
                  <a:ext cx="537942" cy="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E13D872-7F9F-67DE-5E65-C19F195A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7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804280" y="2122659"/>
            <a:ext cx="998299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200">
                <a:solidFill>
                  <a:srgbClr val="0D0D0D"/>
                </a:solidFill>
                <a:latin typeface="Arimo Bold"/>
              </a:rPr>
              <a:t>CP e a Alta Velocidade</a:t>
            </a:r>
          </a:p>
        </p:txBody>
      </p:sp>
      <p:sp>
        <p:nvSpPr>
          <p:cNvPr id="5" name="AutoShape 5"/>
          <p:cNvSpPr/>
          <p:nvPr/>
        </p:nvSpPr>
        <p:spPr>
          <a:xfrm>
            <a:off x="804284" y="2743688"/>
            <a:ext cx="14683189" cy="14288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0363199" y="4040089"/>
            <a:ext cx="7368147" cy="4483409"/>
          </a:xfrm>
          <a:custGeom>
            <a:avLst/>
            <a:gdLst/>
            <a:ahLst/>
            <a:cxnLst/>
            <a:rect l="l" t="t" r="r" b="b"/>
            <a:pathLst>
              <a:path w="8115300" h="4483409">
                <a:moveTo>
                  <a:pt x="0" y="0"/>
                </a:moveTo>
                <a:lnTo>
                  <a:pt x="8115300" y="0"/>
                </a:lnTo>
                <a:lnTo>
                  <a:pt x="8115300" y="4483409"/>
                </a:lnTo>
                <a:lnTo>
                  <a:pt x="0" y="4483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74" r="-12440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Pág.17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54710" y="8760270"/>
            <a:ext cx="1298972" cy="16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Arimo"/>
              </a:rPr>
              <a:t>Fonte: IP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841C48CF-8A54-8291-76F0-56FA307AF4F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00310" y="-1751174"/>
            <a:ext cx="9314220" cy="75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pt-PT" altLang="pt-PT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C2BBE1-BF94-3601-DEE0-EE8C8B36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20" y="3804776"/>
            <a:ext cx="8010780" cy="49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804280" y="2122659"/>
            <a:ext cx="998299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200">
                <a:solidFill>
                  <a:srgbClr val="0D0D0D"/>
                </a:solidFill>
                <a:latin typeface="Arimo Bold"/>
              </a:rPr>
              <a:t>Alta Velocidade</a:t>
            </a:r>
          </a:p>
        </p:txBody>
      </p:sp>
      <p:sp>
        <p:nvSpPr>
          <p:cNvPr id="5" name="AutoShape 5"/>
          <p:cNvSpPr/>
          <p:nvPr/>
        </p:nvSpPr>
        <p:spPr>
          <a:xfrm>
            <a:off x="804284" y="2743688"/>
            <a:ext cx="14683189" cy="14288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8" name="TextBox 8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18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BA1D8-593F-8BF0-04DD-86055B2FC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578634"/>
            <a:ext cx="8059275" cy="5249008"/>
          </a:xfrm>
          <a:prstGeom prst="rect">
            <a:avLst/>
          </a:prstGeom>
        </p:spPr>
      </p:pic>
      <p:sp>
        <p:nvSpPr>
          <p:cNvPr id="10" name="Marcador de Posição do Número do Diapositivo 9">
            <a:extLst>
              <a:ext uri="{FF2B5EF4-FFF2-40B4-BE49-F238E27FC236}">
                <a16:creationId xmlns:a16="http://schemas.microsoft.com/office/drawing/2014/main" id="{9AC94323-7044-B9F8-A1BE-BDF61D50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E0E6AB1-2428-B462-0E4C-20EB424FC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818D2DB-F0C2-BB33-845C-D8D90F214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15" y="2712732"/>
            <a:ext cx="8059275" cy="7080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A7A35-628F-7DD7-C2E1-61B91E35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A649B5-AD92-1EAB-328A-0BFB7D251CA5}"/>
              </a:ext>
            </a:extLst>
          </p:cNvPr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BFC016B-F056-43C2-49EF-1C49F1E13B0F}"/>
              </a:ext>
            </a:extLst>
          </p:cNvPr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5BD3B63-8159-E2A2-F487-FA7E357C8772}"/>
              </a:ext>
            </a:extLst>
          </p:cNvPr>
          <p:cNvSpPr txBox="1"/>
          <p:nvPr/>
        </p:nvSpPr>
        <p:spPr>
          <a:xfrm>
            <a:off x="804280" y="2122659"/>
            <a:ext cx="998299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200">
                <a:solidFill>
                  <a:srgbClr val="0D0D0D"/>
                </a:solidFill>
                <a:latin typeface="Arimo Bold"/>
              </a:rPr>
              <a:t>Alta Velocidade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B1C9A3F4-F485-AA44-EA0B-7AD1DECBE8B7}"/>
              </a:ext>
            </a:extLst>
          </p:cNvPr>
          <p:cNvSpPr/>
          <p:nvPr/>
        </p:nvSpPr>
        <p:spPr>
          <a:xfrm>
            <a:off x="804284" y="2743688"/>
            <a:ext cx="14683189" cy="14288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91D4871-0D6D-E40E-7D28-D9A5CD2BE79B}"/>
              </a:ext>
            </a:extLst>
          </p:cNvPr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8E4C54-8F6C-CAE9-32D1-99D6E07A55C9}"/>
              </a:ext>
            </a:extLst>
          </p:cNvPr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19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2D4B233-E177-BEDE-D8E8-06D7DB8BF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D9C25-B58E-8358-52B2-920A59729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6E1018F-564D-AB94-F817-82225CD4B65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541047" y="231650"/>
            <a:ext cx="140879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21D39FCE-3EE4-E7EB-AD9D-FE7F0DBEC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6247" y="-465789"/>
            <a:ext cx="140879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  <a:endParaRPr kumimoji="0" lang="pt-PT" altLang="pt-PT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Imagem 24" descr="Uma imagem com texto, diagrama, captura de ecrã, Tipo de letra">
            <a:extLst>
              <a:ext uri="{FF2B5EF4-FFF2-40B4-BE49-F238E27FC236}">
                <a16:creationId xmlns:a16="http://schemas.microsoft.com/office/drawing/2014/main" id="{6FB1011D-C231-3AE3-8B7C-ABBD4B2BF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827096"/>
            <a:ext cx="11954933" cy="6724650"/>
          </a:xfrm>
          <a:prstGeom prst="rect">
            <a:avLst/>
          </a:prstGeom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F80D2AE4-96FB-52BD-757B-FECDF323383B}"/>
              </a:ext>
            </a:extLst>
          </p:cNvPr>
          <p:cNvSpPr txBox="1"/>
          <p:nvPr/>
        </p:nvSpPr>
        <p:spPr>
          <a:xfrm>
            <a:off x="12725400" y="9330796"/>
            <a:ext cx="1298972" cy="16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Arimo"/>
              </a:rPr>
              <a:t>Fonte: IP</a:t>
            </a:r>
          </a:p>
        </p:txBody>
      </p:sp>
      <p:sp>
        <p:nvSpPr>
          <p:cNvPr id="27" name="Marcador de Posição do Número do Diapositivo 26">
            <a:extLst>
              <a:ext uri="{FF2B5EF4-FFF2-40B4-BE49-F238E27FC236}">
                <a16:creationId xmlns:a16="http://schemas.microsoft.com/office/drawing/2014/main" id="{5ECF6E12-E7B0-5FF1-525A-1040D20BD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804280" y="2122659"/>
            <a:ext cx="998299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200">
                <a:solidFill>
                  <a:srgbClr val="0D0D0D"/>
                </a:solidFill>
                <a:latin typeface="Arimo Bold"/>
              </a:rPr>
              <a:t>Conclusão</a:t>
            </a:r>
          </a:p>
        </p:txBody>
      </p:sp>
      <p:sp>
        <p:nvSpPr>
          <p:cNvPr id="5" name="AutoShape 5"/>
          <p:cNvSpPr/>
          <p:nvPr/>
        </p:nvSpPr>
        <p:spPr>
          <a:xfrm>
            <a:off x="804284" y="2743688"/>
            <a:ext cx="14683189" cy="14288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20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" y="3432051"/>
            <a:ext cx="9982997" cy="5972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pt-PT" sz="2700" spc="27">
                <a:solidFill>
                  <a:srgbClr val="0D0D0D"/>
                </a:solidFill>
                <a:latin typeface="TT Rounds Condensed"/>
              </a:rPr>
              <a:t>A CP enquanto operador incumbente e prestador do serviço público ferroviário nacional, encontra-se numa posição privilegiada para criar sinergias entre os serviços convencionais e o eixo estruturante, incrementando as interações com a rede policêntrica interior, as áreas metropolitanas e o Algarve, conciliando com alguns dos fatores chave estratégicos, como a maior conetividade e capilaridade de rede sempre que socialmente útil e pertinente.</a:t>
            </a:r>
          </a:p>
          <a:p>
            <a:pPr algn="just">
              <a:lnSpc>
                <a:spcPts val="3600"/>
              </a:lnSpc>
            </a:pPr>
            <a:r>
              <a:rPr lang="pt-PT" sz="2700" spc="27">
                <a:solidFill>
                  <a:srgbClr val="0D0D0D"/>
                </a:solidFill>
                <a:latin typeface="TT Rounds Condensed"/>
              </a:rPr>
              <a:t>A CP quer ser o prestador de excelência no mercado da mobilidade, tem uma proposta de valor competitiva, quer em custo, quer em qualidade, crescendo através do reforço da oferta, da diversificação de serviços e da forte aposta na alta velocidade, tendo como pano de fundo o desígnio planetário da eficiência energética e da redução drástica das EEE.</a:t>
            </a:r>
            <a:endParaRPr lang="en-US" sz="2700" spc="27">
              <a:solidFill>
                <a:srgbClr val="0D0D0D"/>
              </a:solidFill>
              <a:latin typeface="TT Rounds Condensed"/>
            </a:endParaRPr>
          </a:p>
        </p:txBody>
      </p:sp>
      <p:sp>
        <p:nvSpPr>
          <p:cNvPr id="10" name="Marcador de Posição do Número do Diapositivo 9">
            <a:extLst>
              <a:ext uri="{FF2B5EF4-FFF2-40B4-BE49-F238E27FC236}">
                <a16:creationId xmlns:a16="http://schemas.microsoft.com/office/drawing/2014/main" id="{627EB490-8658-EB76-2C22-DB1713AB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098" name="Picture 2" descr="CP – Comboios de Portugal | Casa do Professor">
            <a:extLst>
              <a:ext uri="{FF2B5EF4-FFF2-40B4-BE49-F238E27FC236}">
                <a16:creationId xmlns:a16="http://schemas.microsoft.com/office/drawing/2014/main" id="{B3D9B796-E756-3F39-EA13-81AC92D8D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137" y="4768335"/>
            <a:ext cx="5786197" cy="30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904196" y="9854032"/>
            <a:ext cx="827151" cy="27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‹nº›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-45099" y="0"/>
            <a:ext cx="18336128" cy="10287000"/>
          </a:xfrm>
          <a:custGeom>
            <a:avLst/>
            <a:gdLst/>
            <a:ahLst/>
            <a:cxnLst/>
            <a:rect l="l" t="t" r="r" b="b"/>
            <a:pathLst>
              <a:path w="18336128" h="10287000">
                <a:moveTo>
                  <a:pt x="0" y="0"/>
                </a:moveTo>
                <a:lnTo>
                  <a:pt x="18336127" y="0"/>
                </a:lnTo>
                <a:lnTo>
                  <a:pt x="183361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" b="-131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3962400" y="4606137"/>
            <a:ext cx="1136566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 spc="72">
                <a:solidFill>
                  <a:srgbClr val="FFFFFF"/>
                </a:solidFill>
                <a:latin typeface="Trade Gothic Next Heavy" panose="020F0502020204030204" pitchFamily="34" charset="0"/>
              </a:rPr>
              <a:t>Obrigado</a:t>
            </a:r>
          </a:p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 b="1" spc="74">
                <a:solidFill>
                  <a:srgbClr val="FFFFFF"/>
                </a:solidFill>
                <a:latin typeface="Trade Gothic Next Heavy" panose="020F0502020204030204" pitchFamily="34" charset="0"/>
              </a:rPr>
              <a:t> pela vossa presença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51163" y="6698887"/>
            <a:ext cx="2559413" cy="255941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8260" r="-28260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47885" y="9421014"/>
            <a:ext cx="1565970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  <a:spcBef>
                <a:spcPct val="0"/>
              </a:spcBef>
            </a:pPr>
            <a:r>
              <a:rPr lang="en-US" sz="1899" spc="17">
                <a:solidFill>
                  <a:srgbClr val="FFFFFF"/>
                </a:solidFill>
                <a:latin typeface="TT Rounds Condensed"/>
              </a:rPr>
              <a:t>Joaquim Guerra</a:t>
            </a:r>
          </a:p>
        </p:txBody>
      </p:sp>
      <p:sp>
        <p:nvSpPr>
          <p:cNvPr id="10" name="Marcador de Posição do Número do Diapositivo 9">
            <a:extLst>
              <a:ext uri="{FF2B5EF4-FFF2-40B4-BE49-F238E27FC236}">
                <a16:creationId xmlns:a16="http://schemas.microsoft.com/office/drawing/2014/main" id="{4DB30477-4F61-FB63-9D3A-B3D0B295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AutoShape 4"/>
          <p:cNvSpPr/>
          <p:nvPr/>
        </p:nvSpPr>
        <p:spPr>
          <a:xfrm rot="3345">
            <a:off x="1295397" y="2878581"/>
            <a:ext cx="14683196" cy="0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8" name="TextBox 8"/>
          <p:cNvSpPr txBox="1"/>
          <p:nvPr/>
        </p:nvSpPr>
        <p:spPr>
          <a:xfrm>
            <a:off x="1264920" y="2169068"/>
            <a:ext cx="859428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200">
                <a:solidFill>
                  <a:srgbClr val="0D0D0D"/>
                </a:solidFill>
                <a:latin typeface="Arimo Bold"/>
              </a:rPr>
              <a:t>A CP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5400" y="3805254"/>
            <a:ext cx="6022132" cy="4821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80"/>
              </a:lnSpc>
              <a:spcBef>
                <a:spcPct val="0"/>
              </a:spcBef>
            </a:pPr>
            <a:r>
              <a:rPr lang="pt-PT" sz="4200" spc="36">
                <a:solidFill>
                  <a:srgbClr val="0D0D0D"/>
                </a:solidFill>
                <a:latin typeface="TT Rounds Condensed"/>
              </a:rPr>
              <a:t>O ano de 2019 marcou uma fase muito importante para a CP. </a:t>
            </a:r>
          </a:p>
          <a:p>
            <a:pPr marL="0" lvl="0" indent="0">
              <a:lnSpc>
                <a:spcPts val="4680"/>
              </a:lnSpc>
              <a:spcBef>
                <a:spcPct val="0"/>
              </a:spcBef>
            </a:pPr>
            <a:r>
              <a:rPr lang="pt-PT" sz="4200" spc="36">
                <a:solidFill>
                  <a:srgbClr val="0D0D0D"/>
                </a:solidFill>
                <a:latin typeface="TT Rounds Condensed"/>
              </a:rPr>
              <a:t>Orientações estratégicas do Governo tendentes à recuperação da capacidade operacional da empresa.</a:t>
            </a:r>
            <a:endParaRPr lang="en-US" sz="4200" spc="36">
              <a:solidFill>
                <a:srgbClr val="0D0D0D"/>
              </a:solidFill>
              <a:latin typeface="TT Rounds Condensed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249B8C-7067-4B69-5E0D-0B50E6CA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3540438"/>
            <a:ext cx="9296399" cy="5270503"/>
          </a:xfrm>
          <a:prstGeom prst="rect">
            <a:avLst/>
          </a:prstGeom>
        </p:spPr>
      </p:pic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8D9618F-4BFD-F345-5EEA-1EE00599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804280" y="2989582"/>
            <a:ext cx="10418740" cy="6511712"/>
          </a:xfrm>
          <a:custGeom>
            <a:avLst/>
            <a:gdLst/>
            <a:ahLst/>
            <a:cxnLst/>
            <a:rect l="l" t="t" r="r" b="b"/>
            <a:pathLst>
              <a:path w="10418740" h="6511712">
                <a:moveTo>
                  <a:pt x="0" y="0"/>
                </a:moveTo>
                <a:lnTo>
                  <a:pt x="10418739" y="0"/>
                </a:lnTo>
                <a:lnTo>
                  <a:pt x="10418739" y="6511712"/>
                </a:lnTo>
                <a:lnTo>
                  <a:pt x="0" y="6511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12334" y="4173054"/>
            <a:ext cx="6219013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4200" spc="32" err="1">
                <a:solidFill>
                  <a:srgbClr val="0D0D0D"/>
                </a:solidFill>
                <a:latin typeface="TT Rounds Condensed"/>
              </a:rPr>
              <a:t>Investimento</a:t>
            </a:r>
            <a:r>
              <a:rPr lang="en-US" sz="4200" spc="32">
                <a:solidFill>
                  <a:srgbClr val="0D0D0D"/>
                </a:solidFill>
                <a:latin typeface="TT Rounds Condensed"/>
              </a:rPr>
              <a:t> </a:t>
            </a:r>
            <a:r>
              <a:rPr lang="en-US" sz="4200" spc="32" err="1">
                <a:solidFill>
                  <a:srgbClr val="0D0D0D"/>
                </a:solidFill>
                <a:latin typeface="TT Rounds Condensed"/>
              </a:rPr>
              <a:t>na</a:t>
            </a:r>
            <a:r>
              <a:rPr lang="en-US" sz="4200" spc="32">
                <a:solidFill>
                  <a:srgbClr val="0D0D0D"/>
                </a:solidFill>
                <a:latin typeface="TT Rounds Condensed"/>
              </a:rPr>
              <a:t> renovação e modernização do material circulante para </a:t>
            </a:r>
            <a:r>
              <a:rPr lang="pt-PT" sz="4200" spc="32">
                <a:solidFill>
                  <a:srgbClr val="0D0D0D"/>
                </a:solidFill>
                <a:latin typeface="TT Rounds Condensed"/>
              </a:rPr>
              <a:t>garantir</a:t>
            </a:r>
            <a:r>
              <a:rPr lang="en-US" sz="4200" spc="32">
                <a:solidFill>
                  <a:srgbClr val="0D0D0D"/>
                </a:solidFill>
                <a:latin typeface="TT Rounds Condensed"/>
              </a:rPr>
              <a:t> segurança e conforto aos passageiros, demonstrando compromisso com a </a:t>
            </a:r>
            <a:r>
              <a:rPr lang="pt-PT" sz="4200" spc="32">
                <a:solidFill>
                  <a:srgbClr val="0D0D0D"/>
                </a:solidFill>
                <a:latin typeface="TT Rounds Condensed"/>
              </a:rPr>
              <a:t>excelência</a:t>
            </a:r>
            <a:r>
              <a:rPr lang="en-US" sz="4200" spc="32">
                <a:solidFill>
                  <a:srgbClr val="0D0D0D"/>
                </a:solidFill>
                <a:latin typeface="TT Rounds Condensed"/>
              </a:rPr>
              <a:t> operacional e qualidade do serviço oferecido.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4280" y="2122659"/>
            <a:ext cx="998299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200">
                <a:solidFill>
                  <a:srgbClr val="0D0D0D"/>
                </a:solidFill>
                <a:latin typeface="Arimo Bold"/>
              </a:rPr>
              <a:t>Recuperação de material circulante</a:t>
            </a:r>
          </a:p>
        </p:txBody>
      </p:sp>
      <p:sp>
        <p:nvSpPr>
          <p:cNvPr id="9" name="AutoShape 9"/>
          <p:cNvSpPr/>
          <p:nvPr/>
        </p:nvSpPr>
        <p:spPr>
          <a:xfrm>
            <a:off x="804284" y="2743688"/>
            <a:ext cx="14683189" cy="14288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804284" y="9565346"/>
            <a:ext cx="2137721" cy="16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sz="1000" spc="9">
                <a:solidFill>
                  <a:srgbClr val="000000"/>
                </a:solidFill>
                <a:latin typeface="TT Rounds Condensed"/>
              </a:rPr>
              <a:t>Imagem cedida por Eugénio Santos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3E36FCF2-A142-C663-5DFF-C524AF51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 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87277" y="5614228"/>
            <a:ext cx="6219013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pt-PT" sz="4200" spc="32">
                <a:solidFill>
                  <a:srgbClr val="0D0D0D"/>
                </a:solidFill>
                <a:latin typeface="TT Rounds Condensed"/>
              </a:rPr>
              <a:t>Reforço do número de unidades aos urbanos de Lisboa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4280" y="2122659"/>
            <a:ext cx="998299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200">
                <a:solidFill>
                  <a:srgbClr val="0D0D0D"/>
                </a:solidFill>
                <a:latin typeface="Arimo Bold"/>
              </a:rPr>
              <a:t>Recuperação de material circulante</a:t>
            </a:r>
          </a:p>
        </p:txBody>
      </p:sp>
      <p:sp>
        <p:nvSpPr>
          <p:cNvPr id="9" name="AutoShape 9"/>
          <p:cNvSpPr/>
          <p:nvPr/>
        </p:nvSpPr>
        <p:spPr>
          <a:xfrm>
            <a:off x="804284" y="2743688"/>
            <a:ext cx="14683189" cy="14288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1026993" y="8933929"/>
            <a:ext cx="2137721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0"/>
              </a:lnSpc>
              <a:spcBef>
                <a:spcPct val="0"/>
              </a:spcBef>
            </a:pPr>
            <a:r>
              <a:rPr lang="en-US" sz="1000" spc="9">
                <a:solidFill>
                  <a:srgbClr val="000000"/>
                </a:solidFill>
                <a:latin typeface="TT Rounds Condensed"/>
              </a:rPr>
              <a:t>Imagem </a:t>
            </a:r>
            <a:r>
              <a:rPr lang="pt-PT" sz="1000" spc="9">
                <a:solidFill>
                  <a:srgbClr val="000000"/>
                </a:solidFill>
                <a:latin typeface="TT Rounds Condensed"/>
              </a:rPr>
              <a:t>cedida</a:t>
            </a:r>
            <a:r>
              <a:rPr lang="en-US" sz="1000" spc="9">
                <a:solidFill>
                  <a:srgbClr val="000000"/>
                </a:solidFill>
                <a:latin typeface="TT Rounds Condensed"/>
              </a:rPr>
              <a:t> por Eugénio Santos</a:t>
            </a:r>
          </a:p>
        </p:txBody>
      </p:sp>
      <p:sp>
        <p:nvSpPr>
          <p:cNvPr id="11" name="Google Shape;984;p49">
            <a:extLst>
              <a:ext uri="{FF2B5EF4-FFF2-40B4-BE49-F238E27FC236}">
                <a16:creationId xmlns:a16="http://schemas.microsoft.com/office/drawing/2014/main" id="{13C316C1-8416-ED32-3BF9-DEFBDBBE0B0C}"/>
              </a:ext>
            </a:extLst>
          </p:cNvPr>
          <p:cNvSpPr>
            <a:spLocks/>
          </p:cNvSpPr>
          <p:nvPr/>
        </p:nvSpPr>
        <p:spPr>
          <a:xfrm>
            <a:off x="991397" y="3375142"/>
            <a:ext cx="4285674" cy="122301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PT" sz="3200" b="1">
                <a:solidFill>
                  <a:srgbClr val="103930"/>
                </a:solidFill>
                <a:latin typeface="Barlow SemiBold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 Automotoras</a:t>
            </a:r>
          </a:p>
          <a:p>
            <a:pPr algn="ctr"/>
            <a:r>
              <a:rPr lang="pt-PT" sz="3200" b="1" i="1">
                <a:solidFill>
                  <a:schemeClr val="bg1">
                    <a:lumMod val="95000"/>
                  </a:schemeClr>
                </a:solidFill>
                <a:latin typeface="Barlow SemiBold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UQE 2300/2400</a:t>
            </a:r>
            <a:endParaRPr lang="pt-PT" sz="3200" b="1" i="1">
              <a:solidFill>
                <a:schemeClr val="bg1">
                  <a:lumMod val="95000"/>
                </a:schemeClr>
              </a:solidFill>
              <a:latin typeface="Barlow SemiBold" pitchFamily="2" charset="77"/>
            </a:endParaRPr>
          </a:p>
        </p:txBody>
      </p:sp>
      <p:sp>
        <p:nvSpPr>
          <p:cNvPr id="12" name="Google Shape;984;p49">
            <a:extLst>
              <a:ext uri="{FF2B5EF4-FFF2-40B4-BE49-F238E27FC236}">
                <a16:creationId xmlns:a16="http://schemas.microsoft.com/office/drawing/2014/main" id="{13B5505C-5675-4D0B-93EE-572C307F13C3}"/>
              </a:ext>
            </a:extLst>
          </p:cNvPr>
          <p:cNvSpPr>
            <a:spLocks/>
          </p:cNvSpPr>
          <p:nvPr/>
        </p:nvSpPr>
        <p:spPr>
          <a:xfrm>
            <a:off x="5972566" y="3396531"/>
            <a:ext cx="4221187" cy="122301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PT" sz="3200" b="1">
                <a:solidFill>
                  <a:srgbClr val="103930"/>
                </a:solidFill>
                <a:latin typeface="Barlow SemiBold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2 Automotoras</a:t>
            </a:r>
          </a:p>
          <a:p>
            <a:pPr algn="ctr"/>
            <a:r>
              <a:rPr lang="pt-PT" sz="3200" b="1" i="1">
                <a:solidFill>
                  <a:schemeClr val="bg1">
                    <a:lumMod val="95000"/>
                  </a:schemeClr>
                </a:solidFill>
                <a:latin typeface="Barlow SemiBold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UQE 3500</a:t>
            </a:r>
            <a:endParaRPr lang="pt-PT" sz="3200" b="1" i="1">
              <a:solidFill>
                <a:schemeClr val="bg1">
                  <a:lumMod val="95000"/>
                </a:schemeClr>
              </a:solidFill>
              <a:latin typeface="Barlow SemiBold" pitchFamily="2" charset="77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E41819B-549D-2142-D7C2-4CB048E4C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77" y="5110463"/>
            <a:ext cx="9171876" cy="358796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048FF5C-04BC-A75F-2E06-632A33F13A37}"/>
              </a:ext>
            </a:extLst>
          </p:cNvPr>
          <p:cNvSpPr txBox="1"/>
          <p:nvPr/>
        </p:nvSpPr>
        <p:spPr>
          <a:xfrm>
            <a:off x="2312896" y="3026532"/>
            <a:ext cx="7880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sz="3600" b="1">
              <a:solidFill>
                <a:srgbClr val="92D050"/>
              </a:solidFill>
              <a:latin typeface="Barlow SemiBold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64DF228-A4C5-6DF8-7A72-6D5FC867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25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4280" y="2122659"/>
            <a:ext cx="998299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pt-PT" sz="4200">
                <a:solidFill>
                  <a:srgbClr val="0D0D0D"/>
                </a:solidFill>
                <a:latin typeface="Arimo Bold"/>
              </a:rPr>
              <a:t>M</a:t>
            </a:r>
            <a:r>
              <a:rPr lang="en-US" sz="4200">
                <a:solidFill>
                  <a:srgbClr val="0D0D0D"/>
                </a:solidFill>
                <a:latin typeface="Arimo Bold"/>
              </a:rPr>
              <a:t>aterial circulante</a:t>
            </a:r>
          </a:p>
        </p:txBody>
      </p:sp>
      <p:sp>
        <p:nvSpPr>
          <p:cNvPr id="9" name="AutoShape 9"/>
          <p:cNvSpPr/>
          <p:nvPr/>
        </p:nvSpPr>
        <p:spPr>
          <a:xfrm>
            <a:off x="804284" y="2743688"/>
            <a:ext cx="14683189" cy="14288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7CB4714-10E8-31C0-9501-004A3F936F02}"/>
              </a:ext>
            </a:extLst>
          </p:cNvPr>
          <p:cNvGrpSpPr/>
          <p:nvPr/>
        </p:nvGrpSpPr>
        <p:grpSpPr>
          <a:xfrm>
            <a:off x="3333694" y="4463531"/>
            <a:ext cx="11238972" cy="3358906"/>
            <a:chOff x="785174" y="3506527"/>
            <a:chExt cx="11238972" cy="3358906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FCFED20-ACCD-0850-4388-ADAD993B5463}"/>
                </a:ext>
              </a:extLst>
            </p:cNvPr>
            <p:cNvGrpSpPr/>
            <p:nvPr/>
          </p:nvGrpSpPr>
          <p:grpSpPr>
            <a:xfrm>
              <a:off x="785174" y="3506527"/>
              <a:ext cx="11146690" cy="3358906"/>
              <a:chOff x="785174" y="3506527"/>
              <a:chExt cx="11146690" cy="3358906"/>
            </a:xfrm>
          </p:grpSpPr>
          <p:sp>
            <p:nvSpPr>
              <p:cNvPr id="4" name="Google Shape;984;p49">
                <a:extLst>
                  <a:ext uri="{FF2B5EF4-FFF2-40B4-BE49-F238E27FC236}">
                    <a16:creationId xmlns:a16="http://schemas.microsoft.com/office/drawing/2014/main" id="{D567BCAD-7EFF-65D6-2C15-7297E16FC8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26993" y="5545212"/>
                <a:ext cx="4804394" cy="1310449"/>
              </a:xfrm>
              <a:prstGeom prst="roundRect">
                <a:avLst>
                  <a:gd name="adj" fmla="val 50000"/>
                </a:avLst>
              </a:prstGeom>
              <a:solidFill>
                <a:srgbClr val="103930"/>
              </a:solidFill>
              <a:ln w="25400"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4000" b="1">
                    <a:solidFill>
                      <a:schemeClr val="bg1">
                        <a:lumMod val="95000"/>
                      </a:schemeClr>
                    </a:solidFill>
                    <a:latin typeface="Barlow SemiBold" pitchFamily="2" charset="77"/>
                    <a:ea typeface="Times New Roman" panose="02020603050405020304" pitchFamily="18" charset="0"/>
                    <a:cs typeface="Calibri" panose="020F0502020204030204" pitchFamily="34" charset="0"/>
                  </a:rPr>
                  <a:t>Cerca de</a:t>
                </a:r>
              </a:p>
              <a:p>
                <a:pPr algn="ctr"/>
                <a:r>
                  <a:rPr lang="pt-PT" sz="4000" b="1">
                    <a:solidFill>
                      <a:srgbClr val="92D050"/>
                    </a:solidFill>
                    <a:latin typeface="Barlow" pitchFamily="2" charset="77"/>
                    <a:ea typeface="Times New Roman" panose="02020603050405020304" pitchFamily="18" charset="0"/>
                    <a:cs typeface="Calibri" panose="020F0502020204030204" pitchFamily="34" charset="0"/>
                  </a:rPr>
                  <a:t>13 M €</a:t>
                </a:r>
                <a:endParaRPr lang="pt-PT" sz="4000" b="1">
                  <a:solidFill>
                    <a:srgbClr val="92D050"/>
                  </a:solidFill>
                  <a:latin typeface="Barlow" pitchFamily="2" charset="77"/>
                </a:endParaRP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1F1A741-12F9-6C85-17FE-CF9F554234AA}"/>
                  </a:ext>
                </a:extLst>
              </p:cNvPr>
              <p:cNvSpPr txBox="1"/>
              <p:nvPr/>
            </p:nvSpPr>
            <p:spPr>
              <a:xfrm>
                <a:off x="785174" y="3506527"/>
                <a:ext cx="528803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4000">
                    <a:effectLst/>
                    <a:latin typeface="TT Rounds Condensed" panose="020B060402020202020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Material circulante recuperado </a:t>
                </a:r>
                <a:br>
                  <a:rPr lang="pt-PT" sz="4000">
                    <a:effectLst/>
                    <a:latin typeface="TT Rounds Condensed" panose="020B060402020202020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</a:br>
                <a:r>
                  <a:rPr lang="pt-PT" sz="4000">
                    <a:effectLst/>
                    <a:latin typeface="TT Rounds Condensed" panose="020B060402020202020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 reposto ao serviço</a:t>
                </a:r>
                <a:endParaRPr lang="pt-PT" sz="4000">
                  <a:latin typeface="TT Rounds Condensed" panose="020B0604020202020204" charset="0"/>
                </a:endParaRPr>
              </a:p>
            </p:txBody>
          </p:sp>
          <p:sp>
            <p:nvSpPr>
              <p:cNvPr id="16" name="Google Shape;984;p49">
                <a:extLst>
                  <a:ext uri="{FF2B5EF4-FFF2-40B4-BE49-F238E27FC236}">
                    <a16:creationId xmlns:a16="http://schemas.microsoft.com/office/drawing/2014/main" id="{DAF8982A-57DE-B576-37FC-D90CF9C63D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27470" y="5554983"/>
                <a:ext cx="4804394" cy="13104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pt-PT" sz="4000" b="1">
                    <a:solidFill>
                      <a:schemeClr val="bg1">
                        <a:lumMod val="95000"/>
                      </a:schemeClr>
                    </a:solidFill>
                    <a:latin typeface="Barlow SemiBold" pitchFamily="2" charset="77"/>
                    <a:ea typeface="Times New Roman" panose="02020603050405020304" pitchFamily="18" charset="0"/>
                    <a:cs typeface="Calibri" panose="020F0502020204030204" pitchFamily="34" charset="0"/>
                  </a:rPr>
                  <a:t>Cerca de</a:t>
                </a:r>
              </a:p>
              <a:p>
                <a:pPr algn="ctr"/>
                <a:r>
                  <a:rPr lang="pt-PT" sz="4000" b="1">
                    <a:solidFill>
                      <a:srgbClr val="103930"/>
                    </a:solidFill>
                    <a:latin typeface="Barlow" pitchFamily="2" charset="77"/>
                    <a:ea typeface="Times New Roman" panose="02020603050405020304" pitchFamily="18" charset="0"/>
                    <a:cs typeface="Calibri" panose="020F0502020204030204" pitchFamily="34" charset="0"/>
                  </a:rPr>
                  <a:t>130 M €</a:t>
                </a:r>
                <a:endParaRPr lang="pt-PT" sz="4000" b="1">
                  <a:solidFill>
                    <a:srgbClr val="103930"/>
                  </a:solidFill>
                  <a:latin typeface="Barlow" pitchFamily="2" charset="77"/>
                </a:endParaRPr>
              </a:p>
            </p:txBody>
          </p:sp>
        </p:grp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4EFF66E9-5CE8-AE6E-7D77-236BF54B0587}"/>
                </a:ext>
              </a:extLst>
            </p:cNvPr>
            <p:cNvSpPr txBox="1"/>
            <p:nvPr/>
          </p:nvSpPr>
          <p:spPr>
            <a:xfrm>
              <a:off x="6736115" y="3854380"/>
              <a:ext cx="528803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4000">
                  <a:latin typeface="TT Rounds Condensed" panose="020B0604020202020204" charset="0"/>
                  <a:cs typeface="Calibri" panose="020F0502020204030204" pitchFamily="34" charset="0"/>
                </a:rPr>
                <a:t>Em caso de aquisição </a:t>
              </a:r>
            </a:p>
            <a:p>
              <a:pPr algn="ctr"/>
              <a:r>
                <a:rPr lang="pt-PT" sz="4000">
                  <a:latin typeface="TT Rounds Condensed" panose="020B0604020202020204" charset="0"/>
                  <a:cs typeface="Calibri" panose="020F0502020204030204" pitchFamily="34" charset="0"/>
                </a:rPr>
                <a:t>de material novo</a:t>
              </a:r>
              <a:endParaRPr lang="pt-PT" sz="4000">
                <a:latin typeface="TT Rounds Condensed" panose="020B0604020202020204" charset="0"/>
              </a:endParaRPr>
            </a:p>
          </p:txBody>
        </p:sp>
      </p:grp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39F6201-C1B4-A489-4AB2-8604390C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34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AutoShape 3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4" name="AutoShape 4"/>
          <p:cNvSpPr/>
          <p:nvPr/>
        </p:nvSpPr>
        <p:spPr>
          <a:xfrm rot="3345">
            <a:off x="1826465" y="2779119"/>
            <a:ext cx="14683196" cy="0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1826468" y="2136659"/>
            <a:ext cx="859428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pt-PT" sz="4200" u="none" strike="noStrike">
                <a:solidFill>
                  <a:srgbClr val="0D0D0D"/>
                </a:solidFill>
                <a:latin typeface="Arimo Bold"/>
              </a:rPr>
              <a:t>CP em números</a:t>
            </a:r>
            <a:endParaRPr lang="en-US" sz="4200" u="none" strike="noStrike">
              <a:solidFill>
                <a:srgbClr val="0D0D0D"/>
              </a:solidFill>
              <a:latin typeface="Arim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418637" y="2791025"/>
            <a:ext cx="8716802" cy="6971723"/>
            <a:chOff x="0" y="0"/>
            <a:chExt cx="812800" cy="650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50080"/>
            </a:xfrm>
            <a:custGeom>
              <a:avLst/>
              <a:gdLst/>
              <a:ahLst/>
              <a:cxnLst/>
              <a:rect l="l" t="t" r="r" b="b"/>
              <a:pathLst>
                <a:path w="812800" h="650080">
                  <a:moveTo>
                    <a:pt x="609600" y="0"/>
                  </a:moveTo>
                  <a:lnTo>
                    <a:pt x="0" y="0"/>
                  </a:lnTo>
                  <a:lnTo>
                    <a:pt x="203200" y="650080"/>
                  </a:lnTo>
                  <a:lnTo>
                    <a:pt x="812800" y="65008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4"/>
              <a:stretch>
                <a:fillRect l="-39790" t="-4376" b="-4376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7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26468" y="4352837"/>
            <a:ext cx="6495516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4200" spc="36">
                <a:solidFill>
                  <a:srgbClr val="0D0D0D"/>
                </a:solidFill>
                <a:latin typeface="TT Rounds Condensed"/>
              </a:rPr>
              <a:t>Em 2023, transportamos um total de 173,3 milhões de passageiros, representando um </a:t>
            </a:r>
            <a:r>
              <a:rPr lang="en-US" sz="4200" spc="36" err="1">
                <a:solidFill>
                  <a:srgbClr val="0D0D0D"/>
                </a:solidFill>
                <a:latin typeface="TT Rounds Condensed"/>
              </a:rPr>
              <a:t>aumento</a:t>
            </a:r>
            <a:r>
              <a:rPr lang="en-US" sz="4200" spc="36">
                <a:solidFill>
                  <a:srgbClr val="0D0D0D"/>
                </a:solidFill>
                <a:latin typeface="TT Rounds Condensed"/>
              </a:rPr>
              <a:t> de 17% em relação ao ano anterior.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356F01C-5526-8FE0-A0C9-25C0CE66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77431" y="2776738"/>
            <a:ext cx="7610569" cy="7028873"/>
            <a:chOff x="0" y="0"/>
            <a:chExt cx="10147426" cy="93718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9095"/>
            <a:stretch>
              <a:fillRect/>
            </a:stretch>
          </p:blipFill>
          <p:spPr>
            <a:xfrm>
              <a:off x="0" y="0"/>
              <a:ext cx="5010213" cy="462241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2947" t="5732" b="1432"/>
            <a:stretch>
              <a:fillRect/>
            </a:stretch>
          </p:blipFill>
          <p:spPr>
            <a:xfrm>
              <a:off x="5137213" y="0"/>
              <a:ext cx="5010213" cy="462241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55068" t="20477" r="7739" b="7252"/>
            <a:stretch>
              <a:fillRect/>
            </a:stretch>
          </p:blipFill>
          <p:spPr>
            <a:xfrm>
              <a:off x="0" y="4749416"/>
              <a:ext cx="5010213" cy="462241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9008" r="10110" b="15429"/>
            <a:stretch>
              <a:fillRect/>
            </a:stretch>
          </p:blipFill>
          <p:spPr>
            <a:xfrm>
              <a:off x="5137213" y="4749416"/>
              <a:ext cx="5010213" cy="4622415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382" b="-16717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AutoShape 8"/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9" name="AutoShape 9"/>
          <p:cNvSpPr/>
          <p:nvPr/>
        </p:nvSpPr>
        <p:spPr>
          <a:xfrm rot="3345">
            <a:off x="1826465" y="2779119"/>
            <a:ext cx="14683196" cy="0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1828800" y="2136659"/>
            <a:ext cx="859428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4200">
                <a:solidFill>
                  <a:srgbClr val="0D0D0D"/>
                </a:solidFill>
                <a:latin typeface="Arimo Bold"/>
              </a:rPr>
              <a:t>CP </a:t>
            </a:r>
            <a:r>
              <a:rPr lang="en-US" sz="4200" err="1">
                <a:solidFill>
                  <a:srgbClr val="0D0D0D"/>
                </a:solidFill>
                <a:latin typeface="Arimo Bold"/>
              </a:rPr>
              <a:t>em</a:t>
            </a:r>
            <a:r>
              <a:rPr lang="en-US" sz="4200">
                <a:solidFill>
                  <a:srgbClr val="0D0D0D"/>
                </a:solidFill>
                <a:latin typeface="Arimo Bold"/>
              </a:rPr>
              <a:t> </a:t>
            </a:r>
            <a:r>
              <a:rPr lang="en-US" sz="4200" err="1">
                <a:solidFill>
                  <a:srgbClr val="0D0D0D"/>
                </a:solidFill>
                <a:latin typeface="Arimo Bold"/>
              </a:rPr>
              <a:t>números</a:t>
            </a:r>
            <a:r>
              <a:rPr lang="en-US" sz="4200">
                <a:solidFill>
                  <a:srgbClr val="0D0D0D"/>
                </a:solidFill>
                <a:latin typeface="Arimo Bold"/>
              </a:rPr>
              <a:t> - </a:t>
            </a:r>
            <a:r>
              <a:rPr lang="en-US" sz="4200" err="1">
                <a:solidFill>
                  <a:srgbClr val="0D0D0D"/>
                </a:solidFill>
                <a:latin typeface="Arimo Bold"/>
              </a:rPr>
              <a:t>frota</a:t>
            </a:r>
            <a:endParaRPr lang="en-US" sz="4200">
              <a:solidFill>
                <a:srgbClr val="0D0D0D"/>
              </a:solidFill>
              <a:latin typeface="Arim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 Bold"/>
              </a:rPr>
              <a:t>Escola Superior de Tecnologia de Tomar | </a:t>
            </a: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Instituto Politécnico de Tomar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16">
                <a:solidFill>
                  <a:srgbClr val="A6A6A6"/>
                </a:solidFill>
                <a:latin typeface="TT Rounds Condensed"/>
              </a:rPr>
              <a:t>Pág.  8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AAE6CC60-0C02-31DC-BE54-17CC136A9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158308"/>
              </p:ext>
            </p:extLst>
          </p:nvPr>
        </p:nvGraphicFramePr>
        <p:xfrm>
          <a:off x="1737844" y="2857500"/>
          <a:ext cx="6766517" cy="6848812"/>
        </p:xfrm>
        <a:graphic>
          <a:graphicData uri="http://schemas.openxmlformats.org/drawingml/2006/table">
            <a:tbl>
              <a:tblPr/>
              <a:tblGrid>
                <a:gridCol w="301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288">
                <a:tc gridSpan="2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TT Rounds Condensed Bold"/>
                        </a:rPr>
                        <a:t>Tipologia de Material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84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TT Rounds Condensed Bold"/>
                        </a:rPr>
                        <a:t>Tipologia de Material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84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TT Rounds Condensed Bold"/>
                        </a:rPr>
                        <a:t>2023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Automotoras Elétricas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195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Automotoras Diesel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49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Locomotivas Elétricas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37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Locomotivas Diesel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61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Carruagens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153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4618">
                <a:tc gridSpan="2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Total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Total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TT Rounds Condensed Bold"/>
                        </a:rPr>
                        <a:t>446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" name="Imagem 14">
            <a:extLst>
              <a:ext uri="{FF2B5EF4-FFF2-40B4-BE49-F238E27FC236}">
                <a16:creationId xmlns:a16="http://schemas.microsoft.com/office/drawing/2014/main" id="{E8606B2B-45DC-BFB6-E804-6FB4ED399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543300"/>
            <a:ext cx="1905000" cy="5108891"/>
          </a:xfrm>
          <a:prstGeom prst="rect">
            <a:avLst/>
          </a:prstGeom>
        </p:spPr>
      </p:pic>
      <p:sp>
        <p:nvSpPr>
          <p:cNvPr id="14" name="Marcador de Posição do Número do Diapositivo 13">
            <a:extLst>
              <a:ext uri="{FF2B5EF4-FFF2-40B4-BE49-F238E27FC236}">
                <a16:creationId xmlns:a16="http://schemas.microsoft.com/office/drawing/2014/main" id="{B7B0F7BA-2067-DBF5-2C3E-6E8A3EA5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BA4F-6F79-C7F8-CA29-FB10CE63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EE98773E-F25E-B2DB-01F2-CBEF3DE6C21C}"/>
              </a:ext>
            </a:extLst>
          </p:cNvPr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82" b="-167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3E280B69-6BC2-5715-97C1-7E8E2B7A69CE}"/>
              </a:ext>
            </a:extLst>
          </p:cNvPr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A3CDD68A-B807-928E-0DBD-A621631FD1B1}"/>
              </a:ext>
            </a:extLst>
          </p:cNvPr>
          <p:cNvSpPr/>
          <p:nvPr/>
        </p:nvSpPr>
        <p:spPr>
          <a:xfrm rot="3345">
            <a:off x="1826465" y="2779119"/>
            <a:ext cx="14683196" cy="0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3BE10F3-D47A-F29F-A57A-07E136C9083F}"/>
              </a:ext>
            </a:extLst>
          </p:cNvPr>
          <p:cNvSpPr txBox="1"/>
          <p:nvPr/>
        </p:nvSpPr>
        <p:spPr>
          <a:xfrm>
            <a:off x="1826468" y="2146185"/>
            <a:ext cx="155471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CP – </a:t>
            </a:r>
            <a:r>
              <a:rPr kumimoji="0" lang="en-US" sz="4200" b="0" i="0" u="none" strike="noStrike" kern="120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investimento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em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 material </a:t>
            </a:r>
            <a:r>
              <a:rPr kumimoji="0" lang="en-US" sz="4200" b="0" i="0" u="none" strike="noStrike" kern="120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circulante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 novo e </a:t>
            </a:r>
            <a:r>
              <a:rPr kumimoji="0" lang="en-US" sz="4200" b="0" i="0" u="none" strike="noStrike" kern="1200" cap="none" spc="0" normalizeH="0" baseline="0" noProof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moderno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mo Bold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708080D-3D8F-530F-8AF5-722326DFFDD3}"/>
              </a:ext>
            </a:extLst>
          </p:cNvPr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 Bold"/>
                <a:ea typeface="+mn-ea"/>
                <a:cs typeface="+mn-cs"/>
              </a:rPr>
              <a:t>Escola Superior de Tecnologia de Tomar | </a:t>
            </a: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Instituto Politécnico de Tomar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0F8707D-17B6-5963-08CD-0A01C7BED757}"/>
              </a:ext>
            </a:extLst>
          </p:cNvPr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Pág.  9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E7255D0-652B-5835-1F37-7EE6E2C03892}"/>
              </a:ext>
            </a:extLst>
          </p:cNvPr>
          <p:cNvSpPr txBox="1"/>
          <p:nvPr/>
        </p:nvSpPr>
        <p:spPr>
          <a:xfrm>
            <a:off x="3505200" y="3543300"/>
            <a:ext cx="10568093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3200" b="1"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22 unidades múltiplas para serviços regionais</a:t>
            </a:r>
            <a:r>
              <a:rPr lang="pt-PT" sz="3200"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 – já adjudicado</a:t>
            </a:r>
          </a:p>
        </p:txBody>
      </p:sp>
      <p:sp>
        <p:nvSpPr>
          <p:cNvPr id="18" name="Google Shape;984;p49">
            <a:extLst>
              <a:ext uri="{FF2B5EF4-FFF2-40B4-BE49-F238E27FC236}">
                <a16:creationId xmlns:a16="http://schemas.microsoft.com/office/drawing/2014/main" id="{DA097599-CA2B-CCE3-02B5-ADB4FFB000FC}"/>
              </a:ext>
            </a:extLst>
          </p:cNvPr>
          <p:cNvSpPr>
            <a:spLocks/>
          </p:cNvSpPr>
          <p:nvPr/>
        </p:nvSpPr>
        <p:spPr>
          <a:xfrm>
            <a:off x="6172200" y="4546558"/>
            <a:ext cx="4863997" cy="646331"/>
          </a:xfrm>
          <a:prstGeom prst="roundRect">
            <a:avLst>
              <a:gd name="adj" fmla="val 50000"/>
            </a:avLst>
          </a:prstGeom>
          <a:solidFill>
            <a:srgbClr val="103930"/>
          </a:solidFill>
          <a:ln w="12700"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PT" sz="2800" b="1">
                <a:solidFill>
                  <a:prstClr val="white">
                    <a:lumMod val="95000"/>
                  </a:prstClr>
                </a:solidFill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Valor: </a:t>
            </a:r>
            <a:r>
              <a:rPr lang="pt-PT" sz="2800" b="1">
                <a:solidFill>
                  <a:srgbClr val="92D050"/>
                </a:solidFill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158 milhões de euros</a:t>
            </a:r>
            <a:endParaRPr lang="pt-PT" sz="2800" b="1">
              <a:solidFill>
                <a:srgbClr val="92D050"/>
              </a:solidFill>
              <a:latin typeface="TT Rounds Condensed" panose="020B060402020202020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C554E72-64AB-3AFA-C6D2-6AAFAD0FDFAC}"/>
              </a:ext>
            </a:extLst>
          </p:cNvPr>
          <p:cNvSpPr txBox="1"/>
          <p:nvPr/>
        </p:nvSpPr>
        <p:spPr>
          <a:xfrm>
            <a:off x="3048000" y="5605797"/>
            <a:ext cx="12899136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3200" b="1"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117 </a:t>
            </a:r>
            <a:r>
              <a:rPr lang="pt-PT" sz="3200" b="1">
                <a:latin typeface="TT Rounds Condensed" panose="020B0604020202020204" charset="0"/>
                <a:cs typeface="Calibri" panose="020F0502020204030204" pitchFamily="34" charset="0"/>
              </a:rPr>
              <a:t>unidades</a:t>
            </a:r>
            <a:r>
              <a:rPr lang="pt-PT" sz="3200" b="1"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 múltiplas serviços urbanos/regionais</a:t>
            </a:r>
            <a:r>
              <a:rPr lang="pt-PT" sz="3200"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 – concurso terminado</a:t>
            </a:r>
          </a:p>
        </p:txBody>
      </p:sp>
      <p:sp>
        <p:nvSpPr>
          <p:cNvPr id="20" name="Google Shape;984;p49">
            <a:extLst>
              <a:ext uri="{FF2B5EF4-FFF2-40B4-BE49-F238E27FC236}">
                <a16:creationId xmlns:a16="http://schemas.microsoft.com/office/drawing/2014/main" id="{51B9E25B-97FD-A497-5106-388D749AD375}"/>
              </a:ext>
            </a:extLst>
          </p:cNvPr>
          <p:cNvSpPr>
            <a:spLocks/>
          </p:cNvSpPr>
          <p:nvPr/>
        </p:nvSpPr>
        <p:spPr>
          <a:xfrm>
            <a:off x="6172200" y="6641541"/>
            <a:ext cx="4863997" cy="646331"/>
          </a:xfrm>
          <a:prstGeom prst="roundRect">
            <a:avLst>
              <a:gd name="adj" fmla="val 50000"/>
            </a:avLst>
          </a:prstGeom>
          <a:solidFill>
            <a:srgbClr val="103930"/>
          </a:solidFill>
          <a:ln w="12700"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PT" sz="2800" b="1">
                <a:solidFill>
                  <a:prstClr val="white">
                    <a:lumMod val="95000"/>
                  </a:prstClr>
                </a:solidFill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Valor: </a:t>
            </a:r>
            <a:r>
              <a:rPr lang="pt-PT" sz="2800" b="1">
                <a:solidFill>
                  <a:srgbClr val="92D050"/>
                </a:solidFill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819 milhões de euros</a:t>
            </a:r>
            <a:endParaRPr lang="pt-PT" sz="2800" b="1">
              <a:solidFill>
                <a:srgbClr val="92D050"/>
              </a:solidFill>
              <a:latin typeface="TT Rounds Condensed" panose="020B060402020202020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E97A638-066C-6BCB-8A13-A069745E035C}"/>
              </a:ext>
            </a:extLst>
          </p:cNvPr>
          <p:cNvSpPr txBox="1"/>
          <p:nvPr/>
        </p:nvSpPr>
        <p:spPr>
          <a:xfrm>
            <a:off x="3382117" y="7571428"/>
            <a:ext cx="10444161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3200" b="1"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16  unidades múltiplas de Alta Velocidade</a:t>
            </a:r>
            <a:r>
              <a:rPr lang="pt-PT" sz="3200"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 – concurso a lançar</a:t>
            </a:r>
          </a:p>
        </p:txBody>
      </p:sp>
      <p:sp>
        <p:nvSpPr>
          <p:cNvPr id="22" name="Google Shape;984;p49">
            <a:extLst>
              <a:ext uri="{FF2B5EF4-FFF2-40B4-BE49-F238E27FC236}">
                <a16:creationId xmlns:a16="http://schemas.microsoft.com/office/drawing/2014/main" id="{8F8D2A89-B12C-B7C2-530A-030D86785736}"/>
              </a:ext>
            </a:extLst>
          </p:cNvPr>
          <p:cNvSpPr>
            <a:spLocks/>
          </p:cNvSpPr>
          <p:nvPr/>
        </p:nvSpPr>
        <p:spPr>
          <a:xfrm>
            <a:off x="6172200" y="8707358"/>
            <a:ext cx="4863997" cy="646331"/>
          </a:xfrm>
          <a:prstGeom prst="roundRect">
            <a:avLst>
              <a:gd name="adj" fmla="val 50000"/>
            </a:avLst>
          </a:prstGeom>
          <a:solidFill>
            <a:srgbClr val="103930"/>
          </a:solidFill>
          <a:ln w="12700"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PT" sz="2800" b="1">
                <a:solidFill>
                  <a:prstClr val="white">
                    <a:lumMod val="95000"/>
                  </a:prstClr>
                </a:solidFill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Valor: </a:t>
            </a:r>
            <a:r>
              <a:rPr lang="pt-PT" sz="2800" b="1">
                <a:solidFill>
                  <a:srgbClr val="92D050"/>
                </a:solidFill>
                <a:latin typeface="TT Rounds Condensed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520 milhões de euros</a:t>
            </a:r>
            <a:endParaRPr lang="pt-PT" sz="2800" b="1">
              <a:solidFill>
                <a:srgbClr val="92D050"/>
              </a:solidFill>
              <a:latin typeface="TT Rounds Condensed" panose="020B0604020202020204" charset="0"/>
            </a:endParaRPr>
          </a:p>
        </p:txBody>
      </p: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713BE659-67DA-E03C-8317-F5CD84BE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7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EB3BB-915E-D2D7-76C1-EBF8C19E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1538EA-39DB-9250-8CC4-BBF594C35070}"/>
              </a:ext>
            </a:extLst>
          </p:cNvPr>
          <p:cNvSpPr/>
          <p:nvPr/>
        </p:nvSpPr>
        <p:spPr>
          <a:xfrm>
            <a:off x="0" y="-180"/>
            <a:ext cx="18288000" cy="1895996"/>
          </a:xfrm>
          <a:custGeom>
            <a:avLst/>
            <a:gdLst/>
            <a:ahLst/>
            <a:cxnLst/>
            <a:rect l="l" t="t" r="r" b="b"/>
            <a:pathLst>
              <a:path w="18288000" h="1895996">
                <a:moveTo>
                  <a:pt x="0" y="0"/>
                </a:moveTo>
                <a:lnTo>
                  <a:pt x="18288000" y="0"/>
                </a:lnTo>
                <a:lnTo>
                  <a:pt x="18288000" y="1895995"/>
                </a:lnTo>
                <a:lnTo>
                  <a:pt x="0" y="1895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82" b="-167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27BA6FD-F76E-C28C-CD9C-674CCBFCBE7D}"/>
              </a:ext>
            </a:extLst>
          </p:cNvPr>
          <p:cNvSpPr/>
          <p:nvPr/>
        </p:nvSpPr>
        <p:spPr>
          <a:xfrm rot="4041">
            <a:off x="394730" y="9810374"/>
            <a:ext cx="16203941" cy="0"/>
          </a:xfrm>
          <a:prstGeom prst="line">
            <a:avLst/>
          </a:prstGeom>
          <a:ln w="9525" cap="rnd">
            <a:solidFill>
              <a:srgbClr val="C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6EB739B4-753D-19B3-982A-CC42C161BB6B}"/>
              </a:ext>
            </a:extLst>
          </p:cNvPr>
          <p:cNvSpPr/>
          <p:nvPr/>
        </p:nvSpPr>
        <p:spPr>
          <a:xfrm rot="3345">
            <a:off x="1826465" y="2779119"/>
            <a:ext cx="14683196" cy="0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5BA16F7-6BC9-8649-3021-0E7421622EA2}"/>
              </a:ext>
            </a:extLst>
          </p:cNvPr>
          <p:cNvSpPr txBox="1"/>
          <p:nvPr/>
        </p:nvSpPr>
        <p:spPr>
          <a:xfrm>
            <a:off x="1826468" y="2136659"/>
            <a:ext cx="8594287" cy="64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2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Preparar o futuro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mo Bold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457E026-7666-0E12-EB5C-BB0A592B9989}"/>
              </a:ext>
            </a:extLst>
          </p:cNvPr>
          <p:cNvGrpSpPr/>
          <p:nvPr/>
        </p:nvGrpSpPr>
        <p:grpSpPr>
          <a:xfrm>
            <a:off x="9418637" y="2791025"/>
            <a:ext cx="8716802" cy="6971723"/>
            <a:chOff x="0" y="0"/>
            <a:chExt cx="812800" cy="65008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F10824B-C9CA-5B3D-B55E-53199F037812}"/>
                </a:ext>
              </a:extLst>
            </p:cNvPr>
            <p:cNvSpPr/>
            <p:nvPr/>
          </p:nvSpPr>
          <p:spPr>
            <a:xfrm>
              <a:off x="0" y="0"/>
              <a:ext cx="812800" cy="650080"/>
            </a:xfrm>
            <a:custGeom>
              <a:avLst/>
              <a:gdLst/>
              <a:ahLst/>
              <a:cxnLst/>
              <a:rect l="l" t="t" r="r" b="b"/>
              <a:pathLst>
                <a:path w="812800" h="650080">
                  <a:moveTo>
                    <a:pt x="609600" y="0"/>
                  </a:moveTo>
                  <a:lnTo>
                    <a:pt x="0" y="0"/>
                  </a:lnTo>
                  <a:lnTo>
                    <a:pt x="203200" y="650080"/>
                  </a:lnTo>
                  <a:lnTo>
                    <a:pt x="812800" y="65008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4"/>
              <a:stretch>
                <a:fillRect l="-39790" t="-4376" b="-437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7679B07-E01A-A2AB-B28F-6BEFBC43F760}"/>
              </a:ext>
            </a:extLst>
          </p:cNvPr>
          <p:cNvSpPr txBox="1"/>
          <p:nvPr/>
        </p:nvSpPr>
        <p:spPr>
          <a:xfrm>
            <a:off x="428170" y="9869478"/>
            <a:ext cx="9385865" cy="41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 Bold"/>
                <a:ea typeface="+mn-ea"/>
                <a:cs typeface="+mn-cs"/>
              </a:rPr>
              <a:t>Escola Superior de Tecnologia de Tomar | </a:t>
            </a: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Instituto Politécnico de Tomar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118DDD5-4B6D-B8E4-5B09-944BB24ECEB6}"/>
              </a:ext>
            </a:extLst>
          </p:cNvPr>
          <p:cNvSpPr txBox="1"/>
          <p:nvPr/>
        </p:nvSpPr>
        <p:spPr>
          <a:xfrm>
            <a:off x="16904196" y="9854032"/>
            <a:ext cx="82715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16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T Rounds Condensed"/>
                <a:ea typeface="+mn-ea"/>
                <a:cs typeface="+mn-cs"/>
              </a:rPr>
              <a:t>Pág. 10 </a:t>
            </a:r>
          </a:p>
        </p:txBody>
      </p:sp>
      <p:sp>
        <p:nvSpPr>
          <p:cNvPr id="5" name="Google Shape;5405;p87">
            <a:extLst>
              <a:ext uri="{FF2B5EF4-FFF2-40B4-BE49-F238E27FC236}">
                <a16:creationId xmlns:a16="http://schemas.microsoft.com/office/drawing/2014/main" id="{F12F3B6D-F13B-C748-37BB-7CBE62823443}"/>
              </a:ext>
            </a:extLst>
          </p:cNvPr>
          <p:cNvSpPr/>
          <p:nvPr/>
        </p:nvSpPr>
        <p:spPr>
          <a:xfrm>
            <a:off x="1826468" y="3379532"/>
            <a:ext cx="3796698" cy="2830768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2" name="Google Shape;6799;p91">
            <a:extLst>
              <a:ext uri="{FF2B5EF4-FFF2-40B4-BE49-F238E27FC236}">
                <a16:creationId xmlns:a16="http://schemas.microsoft.com/office/drawing/2014/main" id="{DB941B95-CAB4-3B55-78E6-3172BFE8586A}"/>
              </a:ext>
            </a:extLst>
          </p:cNvPr>
          <p:cNvGrpSpPr/>
          <p:nvPr/>
        </p:nvGrpSpPr>
        <p:grpSpPr>
          <a:xfrm>
            <a:off x="3380526" y="3506676"/>
            <a:ext cx="688581" cy="566465"/>
            <a:chOff x="-60988625" y="3740800"/>
            <a:chExt cx="316650" cy="310350"/>
          </a:xfrm>
          <a:solidFill>
            <a:sysClr val="window" lastClr="FFFFFF"/>
          </a:solidFill>
        </p:grpSpPr>
        <p:sp>
          <p:nvSpPr>
            <p:cNvPr id="13" name="Google Shape;6800;p91">
              <a:extLst>
                <a:ext uri="{FF2B5EF4-FFF2-40B4-BE49-F238E27FC236}">
                  <a16:creationId xmlns:a16="http://schemas.microsoft.com/office/drawing/2014/main" id="{72961A84-D9DF-36AB-C43F-E8F8739EF958}"/>
                </a:ext>
              </a:extLst>
            </p:cNvPr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801;p91">
              <a:extLst>
                <a:ext uri="{FF2B5EF4-FFF2-40B4-BE49-F238E27FC236}">
                  <a16:creationId xmlns:a16="http://schemas.microsoft.com/office/drawing/2014/main" id="{82B48FD9-3BC7-33AC-93B9-4897C59B0BAB}"/>
                </a:ext>
              </a:extLst>
            </p:cNvPr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802;p91">
              <a:extLst>
                <a:ext uri="{FF2B5EF4-FFF2-40B4-BE49-F238E27FC236}">
                  <a16:creationId xmlns:a16="http://schemas.microsoft.com/office/drawing/2014/main" id="{1C5692E4-C67D-A29F-CD13-3A417B32A125}"/>
                </a:ext>
              </a:extLst>
            </p:cNvPr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AF7F72D-6993-69DD-F625-D074ACD40803}"/>
              </a:ext>
            </a:extLst>
          </p:cNvPr>
          <p:cNvSpPr txBox="1"/>
          <p:nvPr/>
        </p:nvSpPr>
        <p:spPr>
          <a:xfrm>
            <a:off x="2079279" y="3989489"/>
            <a:ext cx="3279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5400" b="1">
                <a:solidFill>
                  <a:srgbClr val="103930"/>
                </a:solidFill>
                <a:latin typeface="Barlow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CRM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B71B1CA-7A7F-EF25-1E78-EABD6C0A6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772" y="4951774"/>
            <a:ext cx="2304072" cy="923330"/>
          </a:xfrm>
          <a:prstGeom prst="rect">
            <a:avLst/>
          </a:prstGeom>
        </p:spPr>
      </p:pic>
      <p:sp>
        <p:nvSpPr>
          <p:cNvPr id="18" name="Google Shape;5405;p87">
            <a:extLst>
              <a:ext uri="{FF2B5EF4-FFF2-40B4-BE49-F238E27FC236}">
                <a16:creationId xmlns:a16="http://schemas.microsoft.com/office/drawing/2014/main" id="{819EA5C4-4614-9CB8-02C7-C195303DD37A}"/>
              </a:ext>
            </a:extLst>
          </p:cNvPr>
          <p:cNvSpPr/>
          <p:nvPr/>
        </p:nvSpPr>
        <p:spPr>
          <a:xfrm>
            <a:off x="5956902" y="6275132"/>
            <a:ext cx="3796698" cy="2830768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9" name="Google Shape;7073;p91">
            <a:extLst>
              <a:ext uri="{FF2B5EF4-FFF2-40B4-BE49-F238E27FC236}">
                <a16:creationId xmlns:a16="http://schemas.microsoft.com/office/drawing/2014/main" id="{FB37EBE3-4F32-C6BB-CC10-013EE823E188}"/>
              </a:ext>
            </a:extLst>
          </p:cNvPr>
          <p:cNvGrpSpPr/>
          <p:nvPr/>
        </p:nvGrpSpPr>
        <p:grpSpPr>
          <a:xfrm>
            <a:off x="7512053" y="6465633"/>
            <a:ext cx="686395" cy="571500"/>
            <a:chOff x="3133425" y="3955025"/>
            <a:chExt cx="297750" cy="295400"/>
          </a:xfrm>
          <a:solidFill>
            <a:sysClr val="window" lastClr="FFFFFF"/>
          </a:solidFill>
        </p:grpSpPr>
        <p:sp>
          <p:nvSpPr>
            <p:cNvPr id="20" name="Google Shape;7074;p91">
              <a:extLst>
                <a:ext uri="{FF2B5EF4-FFF2-40B4-BE49-F238E27FC236}">
                  <a16:creationId xmlns:a16="http://schemas.microsoft.com/office/drawing/2014/main" id="{7844364E-D949-2BF0-287C-DD72C2B1379E}"/>
                </a:ext>
              </a:extLst>
            </p:cNvPr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7075;p91">
              <a:extLst>
                <a:ext uri="{FF2B5EF4-FFF2-40B4-BE49-F238E27FC236}">
                  <a16:creationId xmlns:a16="http://schemas.microsoft.com/office/drawing/2014/main" id="{364D3B2A-FD12-0AD4-905B-EF973115AB90}"/>
                </a:ext>
              </a:extLst>
            </p:cNvPr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7076;p91">
              <a:extLst>
                <a:ext uri="{FF2B5EF4-FFF2-40B4-BE49-F238E27FC236}">
                  <a16:creationId xmlns:a16="http://schemas.microsoft.com/office/drawing/2014/main" id="{9F630367-D82F-0AA3-C7FF-540631E41E6D}"/>
                </a:ext>
              </a:extLst>
            </p:cNvPr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0C37E0A-727F-7F10-35F2-DB77F5139247}"/>
              </a:ext>
            </a:extLst>
          </p:cNvPr>
          <p:cNvSpPr txBox="1"/>
          <p:nvPr/>
        </p:nvSpPr>
        <p:spPr>
          <a:xfrm>
            <a:off x="6187615" y="6976029"/>
            <a:ext cx="3329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5400" b="1" err="1">
                <a:solidFill>
                  <a:srgbClr val="103930"/>
                </a:solidFill>
                <a:latin typeface="Barlow Medium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MaaS</a:t>
            </a:r>
            <a:endParaRPr lang="pt-PT" sz="5400" b="1">
              <a:solidFill>
                <a:srgbClr val="103930"/>
              </a:solidFill>
              <a:latin typeface="Barlow Medium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Graphic 1038">
            <a:extLst>
              <a:ext uri="{FF2B5EF4-FFF2-40B4-BE49-F238E27FC236}">
                <a16:creationId xmlns:a16="http://schemas.microsoft.com/office/drawing/2014/main" id="{4CBD2DBA-0C18-4F1D-A74B-D8D51B879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670" b="5254"/>
          <a:stretch/>
        </p:blipFill>
        <p:spPr>
          <a:xfrm>
            <a:off x="7138607" y="7799132"/>
            <a:ext cx="1268604" cy="923331"/>
          </a:xfrm>
          <a:prstGeom prst="rect">
            <a:avLst/>
          </a:prstGeom>
        </p:spPr>
      </p:pic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85837958-6C5C-CD1C-2659-CD634465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09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1626</Words>
  <Application>Microsoft Office PowerPoint</Application>
  <PresentationFormat>Personalizados</PresentationFormat>
  <Paragraphs>298</Paragraphs>
  <Slides>18</Slides>
  <Notes>11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7" baseType="lpstr">
      <vt:lpstr>Arimo</vt:lpstr>
      <vt:lpstr>Arimo Bold</vt:lpstr>
      <vt:lpstr>Barlow</vt:lpstr>
      <vt:lpstr>Barlow Medium</vt:lpstr>
      <vt:lpstr>Barlow SemiBold</vt:lpstr>
      <vt:lpstr>Trade Gothic Next Heavy</vt:lpstr>
      <vt:lpstr>TT Rounds Condensed</vt:lpstr>
      <vt:lpstr>TT Rounds Condensed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Passageiros Transportados Em 2023, transportamos um total de 173,3 milhões de passageiros, representando um aumento impressionante de 17% em relação ao ano anterior.</dc:title>
  <dc:creator>Guerra, Joaquim Jose Martins</dc:creator>
  <cp:lastModifiedBy>Pereira, Filipa Alexandra Santos</cp:lastModifiedBy>
  <cp:revision>1</cp:revision>
  <dcterms:created xsi:type="dcterms:W3CDTF">2006-08-16T00:00:00Z</dcterms:created>
  <dcterms:modified xsi:type="dcterms:W3CDTF">2024-04-12T16:32:02Z</dcterms:modified>
  <dc:identifier>DAGBipaXLtA</dc:identifier>
</cp:coreProperties>
</file>