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7.jpg" ContentType="image/jpg"/>
  <Override PartName="/ppt/media/image2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07" r:id="rId5"/>
    <p:sldId id="2142532571" r:id="rId6"/>
    <p:sldId id="2142532572" r:id="rId7"/>
    <p:sldId id="261" r:id="rId8"/>
    <p:sldId id="271" r:id="rId9"/>
    <p:sldId id="2142532577" r:id="rId10"/>
    <p:sldId id="393" r:id="rId11"/>
    <p:sldId id="2142532575" r:id="rId12"/>
    <p:sldId id="2142532576" r:id="rId13"/>
    <p:sldId id="2142532578" r:id="rId14"/>
    <p:sldId id="2142532579" r:id="rId15"/>
    <p:sldId id="291" r:id="rId16"/>
    <p:sldId id="292" r:id="rId17"/>
    <p:sldId id="2142532574" r:id="rId18"/>
    <p:sldId id="311" r:id="rId19"/>
    <p:sldId id="316" r:id="rId20"/>
    <p:sldId id="310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729" userDrawn="1">
          <p15:clr>
            <a:srgbClr val="A4A3A4"/>
          </p15:clr>
        </p15:guide>
        <p15:guide id="5" orient="horz" pos="754" userDrawn="1">
          <p15:clr>
            <a:srgbClr val="A4A3A4"/>
          </p15:clr>
        </p15:guide>
        <p15:guide id="6" pos="74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02E"/>
    <a:srgbClr val="4C9F45"/>
    <a:srgbClr val="548235"/>
    <a:srgbClr val="EF402B"/>
    <a:srgbClr val="F8AAA2"/>
    <a:srgbClr val="F0D9AA"/>
    <a:srgbClr val="DCA639"/>
    <a:srgbClr val="C00000"/>
    <a:srgbClr val="FFFFFF"/>
    <a:srgbClr val="A51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18" autoAdjust="0"/>
  </p:normalViewPr>
  <p:slideViewPr>
    <p:cSldViewPr snapToGrid="0">
      <p:cViewPr varScale="1">
        <p:scale>
          <a:sx n="105" d="100"/>
          <a:sy n="105" d="100"/>
        </p:scale>
        <p:origin x="1236" y="96"/>
      </p:cViewPr>
      <p:guideLst>
        <p:guide orient="horz" pos="2183"/>
        <p:guide pos="3840"/>
        <p:guide orient="horz" pos="1729"/>
        <p:guide orient="horz" pos="754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Simões" userId="12c83cfa-b8a1-4055-820c-9713667941c7" providerId="ADAL" clId="{7B4B9018-BE3C-4486-AE47-DCB4CF70B2A7}"/>
    <pc:docChg chg="custSel modSld">
      <pc:chgData name="Paulo Simões" userId="12c83cfa-b8a1-4055-820c-9713667941c7" providerId="ADAL" clId="{7B4B9018-BE3C-4486-AE47-DCB4CF70B2A7}" dt="2024-04-12T06:14:36.033" v="1115" actId="20577"/>
      <pc:docMkLst>
        <pc:docMk/>
      </pc:docMkLst>
      <pc:sldChg chg="modSp mod">
        <pc:chgData name="Paulo Simões" userId="12c83cfa-b8a1-4055-820c-9713667941c7" providerId="ADAL" clId="{7B4B9018-BE3C-4486-AE47-DCB4CF70B2A7}" dt="2024-04-12T06:04:15.229" v="329" actId="1035"/>
        <pc:sldMkLst>
          <pc:docMk/>
          <pc:sldMk cId="1830286182" sldId="311"/>
        </pc:sldMkLst>
        <pc:spChg chg="mod">
          <ac:chgData name="Paulo Simões" userId="12c83cfa-b8a1-4055-820c-9713667941c7" providerId="ADAL" clId="{7B4B9018-BE3C-4486-AE47-DCB4CF70B2A7}" dt="2024-04-12T06:04:15.229" v="329" actId="1035"/>
          <ac:spMkLst>
            <pc:docMk/>
            <pc:sldMk cId="1830286182" sldId="311"/>
            <ac:spMk id="15" creationId="{A8375650-7978-994E-CB37-D219D8FA5646}"/>
          </ac:spMkLst>
        </pc:spChg>
      </pc:sldChg>
      <pc:sldChg chg="modSp mod">
        <pc:chgData name="Paulo Simões" userId="12c83cfa-b8a1-4055-820c-9713667941c7" providerId="ADAL" clId="{7B4B9018-BE3C-4486-AE47-DCB4CF70B2A7}" dt="2024-04-12T06:14:36.033" v="1115" actId="20577"/>
        <pc:sldMkLst>
          <pc:docMk/>
          <pc:sldMk cId="1398726502" sldId="316"/>
        </pc:sldMkLst>
        <pc:spChg chg="mod">
          <ac:chgData name="Paulo Simões" userId="12c83cfa-b8a1-4055-820c-9713667941c7" providerId="ADAL" clId="{7B4B9018-BE3C-4486-AE47-DCB4CF70B2A7}" dt="2024-04-12T06:12:37.265" v="973" actId="313"/>
          <ac:spMkLst>
            <pc:docMk/>
            <pc:sldMk cId="1398726502" sldId="316"/>
            <ac:spMk id="11" creationId="{79FFE060-A849-3B87-1123-91DD788DC0EC}"/>
          </ac:spMkLst>
        </pc:spChg>
        <pc:spChg chg="mod">
          <ac:chgData name="Paulo Simões" userId="12c83cfa-b8a1-4055-820c-9713667941c7" providerId="ADAL" clId="{7B4B9018-BE3C-4486-AE47-DCB4CF70B2A7}" dt="2024-04-12T06:14:36.033" v="1115" actId="20577"/>
          <ac:spMkLst>
            <pc:docMk/>
            <pc:sldMk cId="1398726502" sldId="316"/>
            <ac:spMk id="15" creationId="{A8375650-7978-994E-CB37-D219D8FA5646}"/>
          </ac:spMkLst>
        </pc:spChg>
      </pc:sldChg>
      <pc:sldChg chg="modSp mod">
        <pc:chgData name="Paulo Simões" userId="12c83cfa-b8a1-4055-820c-9713667941c7" providerId="ADAL" clId="{7B4B9018-BE3C-4486-AE47-DCB4CF70B2A7}" dt="2024-04-12T06:02:51.364" v="286" actId="108"/>
        <pc:sldMkLst>
          <pc:docMk/>
          <pc:sldMk cId="3670711703" sldId="2142532578"/>
        </pc:sldMkLst>
        <pc:spChg chg="mod">
          <ac:chgData name="Paulo Simões" userId="12c83cfa-b8a1-4055-820c-9713667941c7" providerId="ADAL" clId="{7B4B9018-BE3C-4486-AE47-DCB4CF70B2A7}" dt="2024-04-12T06:02:51.364" v="286" actId="108"/>
          <ac:spMkLst>
            <pc:docMk/>
            <pc:sldMk cId="3670711703" sldId="2142532578"/>
            <ac:spMk id="11" creationId="{F4513110-42BB-44F2-9059-AB166E9CE0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89D15-9AF8-4E44-B080-6749B15795E0}" type="datetimeFigureOut">
              <a:rPr lang="pt-PT" smtClean="0"/>
              <a:t>12/04/2024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0C621-9995-429C-A1C8-53B7D764260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07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A3C-0174-4C19-A5A8-166AF6299021}" type="datetimeFigureOut">
              <a:rPr lang="pt-PT" smtClean="0"/>
              <a:t>12/04/2024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E5955-30E4-4126-87DD-BA2D121ED37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34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5955-30E4-4126-87DD-BA2D121ED379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30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Aqui referir na atividade recente – participação ativa e relevante no restabelecimento e desenvolvimento da rede ferroviária nacional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5955-30E4-4126-87DD-BA2D121ED379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693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Aqui referir na atividade recente – participação ativa e relevante no restabelecimento e desenvolvimento da rede ferroviária nacional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5955-30E4-4126-87DD-BA2D121ED37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862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Não sei se tiro ou não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5955-30E4-4126-87DD-BA2D121ED379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384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F1A06-47EC-4860-A59C-7B3B048AC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BF5F17-D789-4089-AB3D-AF13E9190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E7C80-1678-49D8-8A1F-23630BB4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137B2-0260-435F-B8AC-08DC9FE8F2EE}" type="datetimeFigureOut">
              <a:rPr lang="pt-PT" smtClean="0"/>
              <a:t>12/04/2024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AAF1B3-A359-4B32-B5BC-27105814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8E8E320-EE69-45CA-9A30-DB113E5B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5E44B7-9D73-4FDB-AC08-CF4A8191398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589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1">
            <a:extLst>
              <a:ext uri="{FF2B5EF4-FFF2-40B4-BE49-F238E27FC236}">
                <a16:creationId xmlns:a16="http://schemas.microsoft.com/office/drawing/2014/main" id="{99C943FF-8E5E-498A-A241-55E8F72077C3}"/>
              </a:ext>
            </a:extLst>
          </p:cNvPr>
          <p:cNvCxnSpPr>
            <a:cxnSpLocks/>
          </p:cNvCxnSpPr>
          <p:nvPr userDrawn="1"/>
        </p:nvCxnSpPr>
        <p:spPr>
          <a:xfrm>
            <a:off x="269507" y="6540249"/>
            <a:ext cx="1078992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3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BF426-81F1-E99C-A029-A9B73EB1E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5F09C-4B20-18D9-EEE6-FCEFDEA9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CE93B-CDB0-AE9C-1EB8-4901A8622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5207-BB5C-4DB7-BFFE-907357A5A72F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A1F352-397E-8A3C-BE9A-A0008074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F67AE1-D7E7-DD63-3D6B-E904BE22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3A6F-D7B8-4C49-BD63-A6B6B3A7A77F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38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135" dirty="0"/>
              <a:t>‹nº›</a:t>
            </a:fld>
            <a:endParaRPr spc="-135" dirty="0"/>
          </a:p>
        </p:txBody>
      </p:sp>
    </p:spTree>
    <p:extLst>
      <p:ext uri="{BB962C8B-B14F-4D97-AF65-F5344CB8AC3E}">
        <p14:creationId xmlns:p14="http://schemas.microsoft.com/office/powerpoint/2010/main" val="192181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9536-CA9A-427C-854D-A96A98C2FA3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6" y="358606"/>
            <a:ext cx="11376000" cy="73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4A5F12-1C62-442A-9928-638AC6064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07988" y="1593851"/>
            <a:ext cx="11376000" cy="459581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CCBA766-754E-49B7-B307-8C88AC59DCE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6" y="1091875"/>
            <a:ext cx="11376000" cy="18000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400" cap="all"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pt-PT"/>
              <a:t>Clique para editar o estilo de subtítulo do Modelo Global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591C4F2-53D9-494F-A087-CC6858F3E06F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00D945BE-4649-4BF1-87DF-7770EF350A4B}" type="datetime1">
              <a:rPr lang="en-GB" smtClean="0"/>
              <a:t>12/04/2024</a:t>
            </a:fld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84FE6C-62ED-417B-B409-32C4BCBFFD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Footer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B49C22-7236-459B-A294-58AA185901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8E18073-6A54-4BB3-A99B-B3AB816FA442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99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imler AG (Wortmarke)"/>
          <p:cNvSpPr>
            <a:spLocks noChangeArrowheads="1"/>
          </p:cNvSpPr>
          <p:nvPr userDrawn="1"/>
        </p:nvSpPr>
        <p:spPr bwMode="auto">
          <a:xfrm>
            <a:off x="285447" y="6579652"/>
            <a:ext cx="6257243" cy="27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1pPr>
            <a:lvl2pPr marL="60976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2pPr>
            <a:lvl3pPr marL="121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3pPr>
            <a:lvl4pPr marL="18293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4pPr>
            <a:lvl5pPr marL="24390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5pPr>
            <a:lvl6pPr marL="3048838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6pPr>
            <a:lvl7pPr marL="3658606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7pPr>
            <a:lvl8pPr marL="4268373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8pPr>
            <a:lvl9pPr marL="4878141" algn="l" defTabSz="609768" rtl="0" eaLnBrk="1" latinLnBrk="0" hangingPunct="1">
              <a:defRPr kern="1200">
                <a:solidFill>
                  <a:schemeClr val="tx1"/>
                </a:solidFill>
                <a:latin typeface="Corpo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Escola Superior de </a:t>
            </a:r>
            <a:r>
              <a:rPr lang="en-GB" sz="12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Tecnologia</a:t>
            </a:r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Tomar | 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Politécnico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Tomar</a:t>
            </a:r>
          </a:p>
        </p:txBody>
      </p:sp>
      <p:sp>
        <p:nvSpPr>
          <p:cNvPr id="16" name="TextBox 8"/>
          <p:cNvSpPr txBox="1"/>
          <p:nvPr userDrawn="1"/>
        </p:nvSpPr>
        <p:spPr>
          <a:xfrm>
            <a:off x="11269464" y="6569355"/>
            <a:ext cx="551434" cy="184666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fld id="{9D53E389-1311-4796-9190-1F74A8EA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B0862E-051A-4797-A671-57A25F978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13153"/>
          <a:stretch/>
        </p:blipFill>
        <p:spPr>
          <a:xfrm>
            <a:off x="0" y="-120"/>
            <a:ext cx="12192000" cy="12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47253-pin-image-download-hq-png" TargetMode="External"/><Relationship Id="rId13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jp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jpg"/><Relationship Id="rId7" Type="http://schemas.openxmlformats.org/officeDocument/2006/relationships/image" Target="../media/image32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4.jpeg"/><Relationship Id="rId7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3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D89EFC-D67F-44C5-B864-AC4706908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-30066" y="0"/>
            <a:ext cx="12224085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309FE2-DB25-9763-A2DC-997D30448E64}"/>
              </a:ext>
            </a:extLst>
          </p:cNvPr>
          <p:cNvSpPr txBox="1"/>
          <p:nvPr/>
        </p:nvSpPr>
        <p:spPr>
          <a:xfrm>
            <a:off x="2138597" y="3238530"/>
            <a:ext cx="8974162" cy="194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pt-PT" sz="3600" dirty="0">
                <a:solidFill>
                  <a:schemeClr val="bg1"/>
                </a:solidFill>
              </a:rPr>
              <a:t>EXPLORAÇÃO E MANUTENÇÃO FERROVIÁRIA</a:t>
            </a:r>
          </a:p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pt-PT" sz="3600" b="1" dirty="0">
                <a:solidFill>
                  <a:schemeClr val="bg1"/>
                </a:solidFill>
              </a:rPr>
              <a:t>Apresentação da FUTRIFER – Grupo DIORAMA</a:t>
            </a:r>
          </a:p>
          <a:p>
            <a:pPr>
              <a:lnSpc>
                <a:spcPts val="3200"/>
              </a:lnSpc>
            </a:pPr>
            <a:endParaRPr lang="pt-PT" sz="2800" dirty="0">
              <a:solidFill>
                <a:schemeClr val="bg1"/>
              </a:solidFill>
            </a:endParaRPr>
          </a:p>
          <a:p>
            <a:pPr>
              <a:lnSpc>
                <a:spcPts val="3200"/>
              </a:lnSpc>
            </a:pPr>
            <a:r>
              <a:rPr lang="pt-PT" sz="2400" dirty="0">
                <a:solidFill>
                  <a:schemeClr val="bg1"/>
                </a:solidFill>
              </a:rPr>
              <a:t>Centro Cultural do Entroncamento, 12 de abril 2024</a:t>
            </a:r>
          </a:p>
        </p:txBody>
      </p:sp>
    </p:spTree>
    <p:extLst>
      <p:ext uri="{BB962C8B-B14F-4D97-AF65-F5344CB8AC3E}">
        <p14:creationId xmlns:p14="http://schemas.microsoft.com/office/powerpoint/2010/main" val="133775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derrubrik 2">
            <a:extLst>
              <a:ext uri="{FF2B5EF4-FFF2-40B4-BE49-F238E27FC236}">
                <a16:creationId xmlns:a16="http://schemas.microsoft.com/office/drawing/2014/main" id="{0001FC62-FC17-DDE2-FD27-A75CA1EB3B1E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8625404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FUTRIFER como fornecedor de </a:t>
            </a:r>
            <a:r>
              <a:rPr lang="pt-PT" sz="2600" b="1" cap="all" dirty="0">
                <a:solidFill>
                  <a:schemeClr val="bg1"/>
                </a:solidFill>
                <a:latin typeface="+mn-lt"/>
              </a:rPr>
              <a:t>soluções globais</a:t>
            </a:r>
            <a:br>
              <a:rPr lang="pt-PT" sz="2400" cap="all" dirty="0">
                <a:solidFill>
                  <a:schemeClr val="bg1"/>
                </a:solidFill>
                <a:latin typeface="+mn-lt"/>
              </a:rPr>
            </a:br>
            <a:r>
              <a:rPr lang="pt-PT" sz="2400" b="1" cap="all" dirty="0">
                <a:solidFill>
                  <a:schemeClr val="bg1"/>
                </a:solidFill>
                <a:latin typeface="+mn-lt"/>
              </a:rPr>
              <a:t>atualidade</a:t>
            </a:r>
            <a:endParaRPr lang="en-GB" sz="24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F4513110-42BB-44F2-9059-AB166E9CE0E0}"/>
              </a:ext>
            </a:extLst>
          </p:cNvPr>
          <p:cNvSpPr txBox="1">
            <a:spLocks/>
          </p:cNvSpPr>
          <p:nvPr/>
        </p:nvSpPr>
        <p:spPr>
          <a:xfrm>
            <a:off x="488334" y="1995663"/>
            <a:ext cx="5524277" cy="43102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r>
              <a:rPr lang="en-US" sz="1600" b="1" u="sng" dirty="0">
                <a:latin typeface="+mn-lt"/>
              </a:rPr>
              <a:t>MERCADO NACIONAL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Pojetos Recentes</a:t>
            </a:r>
            <a:r>
              <a:rPr lang="sv-SE" dirty="0">
                <a:latin typeface="+mn-lt"/>
                <a:cs typeface="Segoe UI"/>
              </a:rPr>
              <a:t>: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Aparelhos</a:t>
            </a:r>
            <a:r>
              <a:rPr lang="en-US" sz="1600" i="1" dirty="0">
                <a:latin typeface="+mn-lt"/>
                <a:cs typeface="Segoe UI"/>
              </a:rPr>
              <a:t> para a </a:t>
            </a:r>
            <a:r>
              <a:rPr lang="en-US" sz="1600" i="1" dirty="0" err="1">
                <a:latin typeface="+mn-lt"/>
                <a:cs typeface="Segoe UI"/>
              </a:rPr>
              <a:t>ligação</a:t>
            </a:r>
            <a:r>
              <a:rPr lang="en-US" sz="1600" i="1" dirty="0">
                <a:latin typeface="+mn-lt"/>
                <a:cs typeface="Segoe UI"/>
              </a:rPr>
              <a:t> da LBB à LBA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Renovação</a:t>
            </a:r>
            <a:r>
              <a:rPr lang="en-US" sz="1600" i="1" dirty="0">
                <a:latin typeface="+mn-lt"/>
                <a:cs typeface="Segoe UI"/>
              </a:rPr>
              <a:t> da LN entre </a:t>
            </a:r>
            <a:r>
              <a:rPr lang="en-US" sz="1600" i="1" dirty="0" err="1">
                <a:latin typeface="+mn-lt"/>
                <a:cs typeface="Segoe UI"/>
              </a:rPr>
              <a:t>Espinho</a:t>
            </a:r>
            <a:r>
              <a:rPr lang="en-US" sz="1600" i="1" dirty="0">
                <a:latin typeface="+mn-lt"/>
                <a:cs typeface="Segoe UI"/>
              </a:rPr>
              <a:t> e Gaia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Renovação</a:t>
            </a:r>
            <a:r>
              <a:rPr lang="en-US" sz="1600" i="1" dirty="0">
                <a:latin typeface="+mn-lt"/>
                <a:cs typeface="Segoe UI"/>
              </a:rPr>
              <a:t> da LBA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>
                <a:latin typeface="+mn-lt"/>
                <a:cs typeface="Segoe UI"/>
              </a:rPr>
              <a:t>Canal </a:t>
            </a:r>
            <a:r>
              <a:rPr lang="en-US" sz="1600" i="1" dirty="0" err="1">
                <a:latin typeface="+mn-lt"/>
                <a:cs typeface="Segoe UI"/>
              </a:rPr>
              <a:t>Caveira</a:t>
            </a:r>
            <a:endParaRPr lang="en-US" sz="1600" i="1" dirty="0">
              <a:latin typeface="+mn-lt"/>
              <a:cs typeface="Segoe UI"/>
            </a:endParaRP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>
                <a:latin typeface="+mn-lt"/>
                <a:cs typeface="Segoe UI"/>
              </a:rPr>
              <a:t>Evora-</a:t>
            </a:r>
            <a:r>
              <a:rPr lang="en-US" sz="1600" i="1" dirty="0" err="1">
                <a:latin typeface="+mn-lt"/>
                <a:cs typeface="Segoe UI"/>
              </a:rPr>
              <a:t>Elvas</a:t>
            </a:r>
            <a:endParaRPr lang="en-US" sz="1600" i="1" dirty="0">
              <a:latin typeface="+mn-lt"/>
              <a:cs typeface="Segoe UI"/>
            </a:endParaRP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Viadutos</a:t>
            </a:r>
            <a:r>
              <a:rPr lang="en-US" sz="1600" i="1" dirty="0">
                <a:latin typeface="+mn-lt"/>
                <a:cs typeface="Segoe UI"/>
              </a:rPr>
              <a:t> do Campo Grande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Linha</a:t>
            </a:r>
            <a:r>
              <a:rPr lang="en-US" sz="1600" i="1" dirty="0">
                <a:latin typeface="+mn-lt"/>
                <a:cs typeface="Segoe UI"/>
              </a:rPr>
              <a:t> </a:t>
            </a:r>
            <a:r>
              <a:rPr lang="en-US" sz="1600" i="1" dirty="0" err="1">
                <a:latin typeface="+mn-lt"/>
                <a:cs typeface="Segoe UI"/>
              </a:rPr>
              <a:t>Amarela</a:t>
            </a:r>
            <a:r>
              <a:rPr lang="en-US" sz="1600" i="1" dirty="0">
                <a:latin typeface="+mn-lt"/>
                <a:cs typeface="Segoe UI"/>
              </a:rPr>
              <a:t> do Metro do Porto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en-US" sz="1600" i="1" dirty="0" err="1">
                <a:latin typeface="+mn-lt"/>
                <a:cs typeface="Segoe UI"/>
              </a:rPr>
              <a:t>Reabilitação</a:t>
            </a:r>
            <a:r>
              <a:rPr lang="en-US" sz="1600" i="1" dirty="0">
                <a:latin typeface="+mn-lt"/>
                <a:cs typeface="Segoe UI"/>
              </a:rPr>
              <a:t> do ramal da Volkswagen </a:t>
            </a:r>
            <a:r>
              <a:rPr lang="en-US" sz="1600" i="1" dirty="0" err="1">
                <a:latin typeface="+mn-lt"/>
                <a:cs typeface="Segoe UI"/>
              </a:rPr>
              <a:t>Autoeuropa</a:t>
            </a:r>
            <a:endParaRPr lang="en-US" sz="1600" i="1" dirty="0">
              <a:latin typeface="+mn-lt"/>
              <a:cs typeface="Segoe UI"/>
            </a:endParaRP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endParaRPr lang="sv-SE" i="1" dirty="0">
              <a:latin typeface="+mn-lt"/>
              <a:cs typeface="Segoe UI"/>
            </a:endParaRP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Projetos Futuros</a:t>
            </a:r>
            <a:r>
              <a:rPr lang="sv-SE" dirty="0">
                <a:latin typeface="+mn-lt"/>
                <a:cs typeface="Segoe UI"/>
              </a:rPr>
              <a:t>: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Pampilhosa 2a fase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Layout Alfarelos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Marco Régua 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Metro de Lisboa Rato-Cais do Sodré 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Metro Porto Linha Circular</a:t>
            </a:r>
          </a:p>
          <a:p>
            <a:pPr marL="144145" lvl="3" indent="0">
              <a:buNone/>
            </a:pPr>
            <a:endParaRPr lang="sv-SE" dirty="0">
              <a:latin typeface="+mn-lt"/>
              <a:cs typeface="Segoe UI"/>
            </a:endParaRP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87C28920-F298-73B5-D4AF-C3738B16F827}"/>
              </a:ext>
            </a:extLst>
          </p:cNvPr>
          <p:cNvSpPr txBox="1">
            <a:spLocks/>
          </p:cNvSpPr>
          <p:nvPr/>
        </p:nvSpPr>
        <p:spPr bwMode="gray">
          <a:xfrm>
            <a:off x="407986" y="1941188"/>
            <a:ext cx="11491155" cy="4578484"/>
          </a:xfrm>
          <a:prstGeom prst="rect">
            <a:avLst/>
          </a:prstGeom>
          <a:ln>
            <a:solidFill>
              <a:srgbClr val="548235"/>
            </a:solidFill>
          </a:ln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 marL="0" lvl="1" indent="0">
              <a:buNone/>
            </a:pPr>
            <a:endParaRPr lang="de-DE"/>
          </a:p>
        </p:txBody>
      </p:sp>
      <p:sp>
        <p:nvSpPr>
          <p:cNvPr id="13" name="textruta 5">
            <a:extLst>
              <a:ext uri="{FF2B5EF4-FFF2-40B4-BE49-F238E27FC236}">
                <a16:creationId xmlns:a16="http://schemas.microsoft.com/office/drawing/2014/main" id="{BDE5D394-9060-1690-202C-9D9709038283}"/>
              </a:ext>
            </a:extLst>
          </p:cNvPr>
          <p:cNvSpPr txBox="1"/>
          <p:nvPr/>
        </p:nvSpPr>
        <p:spPr bwMode="gray">
          <a:xfrm>
            <a:off x="0" y="1396045"/>
            <a:ext cx="12197984" cy="452060"/>
          </a:xfrm>
          <a:prstGeom prst="rect">
            <a:avLst/>
          </a:prstGeom>
          <a:solidFill>
            <a:srgbClr val="DCA639"/>
          </a:solidFill>
          <a:ln>
            <a:solidFill>
              <a:srgbClr val="DCA639"/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Atividade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recente</a:t>
            </a:r>
            <a:r>
              <a:rPr lang="fr-FR" b="1" dirty="0">
                <a:solidFill>
                  <a:schemeClr val="bg1"/>
                </a:solidFill>
              </a:rPr>
              <a:t> da Futrifer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D424A2C9-9368-45A0-A2F3-55465C0955A3}"/>
              </a:ext>
            </a:extLst>
          </p:cNvPr>
          <p:cNvSpPr txBox="1">
            <a:spLocks/>
          </p:cNvSpPr>
          <p:nvPr/>
        </p:nvSpPr>
        <p:spPr>
          <a:xfrm>
            <a:off x="6170268" y="1992794"/>
            <a:ext cx="5524277" cy="43102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r>
              <a:rPr lang="en-US" sz="1600" b="1" u="sng" dirty="0">
                <a:latin typeface="+mn-lt"/>
              </a:rPr>
              <a:t>MERCADO INTERNACIONAL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Projetos Recentes</a:t>
            </a:r>
            <a:r>
              <a:rPr lang="sv-SE" dirty="0">
                <a:latin typeface="+mn-lt"/>
                <a:cs typeface="Segoe UI"/>
              </a:rPr>
              <a:t>: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Montagem de 250 aparelhos equivalentes para o projeto de Metro Ligeiro de Jerusalem em Israel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Serviços de Manutenção em Marrocos (RATPDEV),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 Serviços de Manutenção em Espanha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Serviços de Manutenção em França (montagem de AMVs nas linhas de Alta Velocidade em França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endParaRPr lang="sv-SE" i="1" dirty="0">
              <a:latin typeface="+mn-lt"/>
              <a:cs typeface="Segoe UI"/>
            </a:endParaRP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endParaRPr lang="sv-SE" i="1" dirty="0">
              <a:latin typeface="+mn-lt"/>
              <a:cs typeface="Segoe UI"/>
            </a:endParaRP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endParaRPr lang="sv-SE" i="1" dirty="0">
              <a:latin typeface="+mn-lt"/>
              <a:cs typeface="Segoe UI"/>
            </a:endParaRP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Projetos Futuros</a:t>
            </a:r>
            <a:r>
              <a:rPr lang="sv-SE" dirty="0">
                <a:latin typeface="+mn-lt"/>
                <a:cs typeface="Segoe UI"/>
              </a:rPr>
              <a:t>: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Tramway de Tel-Aviv 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Serviços de manutenção Linha T4 – Paris</a:t>
            </a:r>
          </a:p>
          <a:p>
            <a:pPr marL="431800" lvl="6" indent="-143510">
              <a:lnSpc>
                <a:spcPct val="100000"/>
              </a:lnSpc>
              <a:spcAft>
                <a:spcPts val="0"/>
              </a:spcAft>
              <a:buFont typeface="Calibri" panose="020B0A02040204020203" pitchFamily="34" charset="0"/>
              <a:buChar char="-"/>
            </a:pPr>
            <a:r>
              <a:rPr lang="sv-SE" sz="1600" i="1" dirty="0">
                <a:latin typeface="+mn-lt"/>
                <a:cs typeface="Segoe UI"/>
              </a:rPr>
              <a:t>Serviços de manutenção Rouen</a:t>
            </a:r>
            <a:endParaRPr lang="sv-SE" dirty="0">
              <a:latin typeface="+mn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7071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derrubrik 2">
            <a:extLst>
              <a:ext uri="{FF2B5EF4-FFF2-40B4-BE49-F238E27FC236}">
                <a16:creationId xmlns:a16="http://schemas.microsoft.com/office/drawing/2014/main" id="{0001FC62-FC17-DDE2-FD27-A75CA1EB3B1E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8625404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FUTRIFER como fornecedor de </a:t>
            </a:r>
            <a:r>
              <a:rPr lang="pt-PT" sz="2600" b="1" cap="all" dirty="0">
                <a:solidFill>
                  <a:schemeClr val="bg1"/>
                </a:solidFill>
                <a:latin typeface="+mn-lt"/>
              </a:rPr>
              <a:t>soluções globais</a:t>
            </a:r>
            <a:br>
              <a:rPr lang="pt-PT" sz="2400" cap="all" dirty="0">
                <a:solidFill>
                  <a:schemeClr val="bg1"/>
                </a:solidFill>
                <a:latin typeface="+mn-lt"/>
              </a:rPr>
            </a:br>
            <a:r>
              <a:rPr lang="pt-PT" sz="2400" b="1" cap="all" dirty="0">
                <a:solidFill>
                  <a:schemeClr val="bg1"/>
                </a:solidFill>
                <a:latin typeface="+mn-lt"/>
              </a:rPr>
              <a:t>FUTURO</a:t>
            </a:r>
            <a:endParaRPr lang="en-GB" sz="24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3B7A8E24-3EF9-40D1-A714-D95B38D7A846}"/>
              </a:ext>
            </a:extLst>
          </p:cNvPr>
          <p:cNvSpPr txBox="1">
            <a:spLocks/>
          </p:cNvSpPr>
          <p:nvPr/>
        </p:nvSpPr>
        <p:spPr>
          <a:xfrm>
            <a:off x="6330939" y="1995664"/>
            <a:ext cx="3871186" cy="22869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 err="1">
                <a:latin typeface="+mn-lt"/>
                <a:cs typeface="Segoe UI"/>
              </a:rPr>
              <a:t>Argélia</a:t>
            </a:r>
            <a:endParaRPr lang="en-US" b="1" dirty="0">
              <a:latin typeface="+mn-lt"/>
              <a:cs typeface="Segoe UI"/>
            </a:endParaRPr>
          </a:p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 err="1">
                <a:latin typeface="+mn-lt"/>
                <a:cs typeface="Segoe UI"/>
              </a:rPr>
              <a:t>Marrocos</a:t>
            </a:r>
            <a:endParaRPr lang="en-US" b="1" dirty="0">
              <a:latin typeface="+mn-lt"/>
              <a:cs typeface="Segoe UI"/>
            </a:endParaRPr>
          </a:p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Outros </a:t>
            </a:r>
            <a:r>
              <a:rPr lang="en-US" b="1" dirty="0" err="1">
                <a:latin typeface="+mn-lt"/>
                <a:cs typeface="Segoe UI"/>
              </a:rPr>
              <a:t>paises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africanos</a:t>
            </a:r>
            <a:endParaRPr lang="en-US" b="1" dirty="0">
              <a:latin typeface="+mn-lt"/>
              <a:cs typeface="Segoe UI"/>
            </a:endParaRPr>
          </a:p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Israel</a:t>
            </a:r>
          </a:p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America do </a:t>
            </a:r>
            <a:r>
              <a:rPr lang="en-US" b="1" dirty="0" err="1">
                <a:latin typeface="+mn-lt"/>
                <a:cs typeface="Segoe UI"/>
              </a:rPr>
              <a:t>sul</a:t>
            </a:r>
            <a:r>
              <a:rPr lang="en-US" b="1" dirty="0">
                <a:latin typeface="+mn-lt"/>
                <a:cs typeface="Segoe UI"/>
              </a:rPr>
              <a:t> </a:t>
            </a:r>
          </a:p>
          <a:p>
            <a:pPr marL="177800" lvl="3" indent="-142875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são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alguns</a:t>
            </a:r>
            <a:r>
              <a:rPr lang="en-US" dirty="0">
                <a:latin typeface="+mn-lt"/>
                <a:cs typeface="Segoe UI"/>
              </a:rPr>
              <a:t> dos mercados </a:t>
            </a:r>
            <a:r>
              <a:rPr lang="en-US" dirty="0" err="1">
                <a:latin typeface="+mn-lt"/>
                <a:cs typeface="Segoe UI"/>
              </a:rPr>
              <a:t>nos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quais</a:t>
            </a:r>
            <a:r>
              <a:rPr lang="en-US" dirty="0">
                <a:latin typeface="+mn-lt"/>
                <a:cs typeface="Segoe UI"/>
              </a:rPr>
              <a:t> a Futrifer </a:t>
            </a:r>
            <a:r>
              <a:rPr lang="en-US" dirty="0" err="1">
                <a:latin typeface="+mn-lt"/>
                <a:cs typeface="Segoe UI"/>
              </a:rPr>
              <a:t>pode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participar</a:t>
            </a:r>
            <a:r>
              <a:rPr lang="en-US" dirty="0">
                <a:latin typeface="+mn-lt"/>
                <a:cs typeface="Segoe UI"/>
              </a:rPr>
              <a:t> com a </a:t>
            </a:r>
            <a:r>
              <a:rPr lang="en-US" dirty="0" err="1">
                <a:latin typeface="+mn-lt"/>
                <a:cs typeface="Segoe UI"/>
              </a:rPr>
              <a:t>sua</a:t>
            </a:r>
            <a:r>
              <a:rPr lang="en-US" dirty="0">
                <a:latin typeface="+mn-lt"/>
                <a:cs typeface="Segoe UI"/>
              </a:rPr>
              <a:t> casa-</a:t>
            </a:r>
            <a:r>
              <a:rPr lang="en-US" dirty="0" err="1">
                <a:latin typeface="+mn-lt"/>
                <a:cs typeface="Segoe UI"/>
              </a:rPr>
              <a:t>mãe</a:t>
            </a:r>
            <a:r>
              <a:rPr lang="en-US" dirty="0">
                <a:latin typeface="+mn-lt"/>
                <a:cs typeface="Segoe UI"/>
              </a:rPr>
              <a:t> Vossloh-</a:t>
            </a:r>
            <a:r>
              <a:rPr lang="en-US" dirty="0" err="1">
                <a:latin typeface="+mn-lt"/>
                <a:cs typeface="Segoe UI"/>
              </a:rPr>
              <a:t>Cogifer</a:t>
            </a:r>
            <a:endParaRPr lang="en-US" i="1" dirty="0">
              <a:latin typeface="+mn-lt"/>
              <a:cs typeface="Segoe UI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5B1F501-5533-41FC-B101-FD162DA49A97}"/>
              </a:ext>
            </a:extLst>
          </p:cNvPr>
          <p:cNvSpPr txBox="1">
            <a:spLocks/>
          </p:cNvSpPr>
          <p:nvPr/>
        </p:nvSpPr>
        <p:spPr>
          <a:xfrm>
            <a:off x="286778" y="1995664"/>
            <a:ext cx="3829255" cy="325415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1</a:t>
            </a:r>
            <a:r>
              <a:rPr lang="en-US" b="1" baseline="30000" dirty="0">
                <a:latin typeface="+mn-lt"/>
                <a:cs typeface="Segoe UI"/>
              </a:rPr>
              <a:t>º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Concurso</a:t>
            </a:r>
            <a:r>
              <a:rPr lang="en-US" b="1" dirty="0">
                <a:latin typeface="+mn-lt"/>
                <a:cs typeface="Segoe UI"/>
              </a:rPr>
              <a:t> de AV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lançado</a:t>
            </a:r>
            <a:r>
              <a:rPr lang="en-US" dirty="0">
                <a:latin typeface="+mn-lt"/>
                <a:cs typeface="Segoe UI"/>
              </a:rPr>
              <a:t> para a </a:t>
            </a:r>
            <a:r>
              <a:rPr lang="en-US" dirty="0" err="1">
                <a:latin typeface="+mn-lt"/>
                <a:cs typeface="Segoe UI"/>
              </a:rPr>
              <a:t>ligação</a:t>
            </a:r>
            <a:r>
              <a:rPr lang="en-US" dirty="0">
                <a:latin typeface="+mn-lt"/>
                <a:cs typeface="Segoe UI"/>
              </a:rPr>
              <a:t> entre Lisboa e Porto, para </a:t>
            </a:r>
            <a:r>
              <a:rPr lang="en-US" dirty="0" err="1">
                <a:latin typeface="+mn-lt"/>
                <a:cs typeface="Segoe UI"/>
              </a:rPr>
              <a:t>conclusão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em</a:t>
            </a:r>
            <a:r>
              <a:rPr lang="en-US" dirty="0">
                <a:latin typeface="+mn-lt"/>
                <a:cs typeface="Segoe UI"/>
              </a:rPr>
              <a:t> 2030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2</a:t>
            </a:r>
            <a:r>
              <a:rPr lang="en-US" b="1" baseline="30000" dirty="0">
                <a:latin typeface="+mn-lt"/>
                <a:cs typeface="Segoe UI"/>
              </a:rPr>
              <a:t>º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Concurso</a:t>
            </a:r>
            <a:r>
              <a:rPr lang="en-US" b="1" dirty="0">
                <a:latin typeface="+mn-lt"/>
                <a:cs typeface="Segoe UI"/>
              </a:rPr>
              <a:t> de AV </a:t>
            </a:r>
            <a:r>
              <a:rPr lang="en-US" dirty="0" err="1">
                <a:latin typeface="+mn-lt"/>
                <a:cs typeface="Segoe UI"/>
              </a:rPr>
              <a:t>em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preparação</a:t>
            </a:r>
            <a:r>
              <a:rPr lang="en-US" dirty="0">
                <a:latin typeface="+mn-lt"/>
                <a:cs typeface="Segoe UI"/>
              </a:rPr>
              <a:t> pela IP para </a:t>
            </a:r>
            <a:r>
              <a:rPr lang="en-US" dirty="0" err="1">
                <a:latin typeface="+mn-lt"/>
                <a:cs typeface="Segoe UI"/>
              </a:rPr>
              <a:t>ligar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b="1" dirty="0">
                <a:latin typeface="+mn-lt"/>
                <a:cs typeface="Segoe UI"/>
              </a:rPr>
              <a:t>Porto e Vigo </a:t>
            </a:r>
            <a:r>
              <a:rPr lang="en-US" dirty="0">
                <a:latin typeface="+mn-lt"/>
                <a:cs typeface="Segoe UI"/>
              </a:rPr>
              <a:t>(</a:t>
            </a:r>
            <a:r>
              <a:rPr lang="en-US" dirty="0" err="1">
                <a:latin typeface="+mn-lt"/>
                <a:cs typeface="Segoe UI"/>
              </a:rPr>
              <a:t>Espanha</a:t>
            </a:r>
            <a:r>
              <a:rPr lang="en-US" dirty="0">
                <a:latin typeface="+mn-lt"/>
                <a:cs typeface="Segoe UI"/>
              </a:rPr>
              <a:t>). </a:t>
            </a:r>
            <a:r>
              <a:rPr lang="en-US" dirty="0" err="1">
                <a:latin typeface="+mn-lt"/>
                <a:cs typeface="Segoe UI"/>
              </a:rPr>
              <a:t>Concurso</a:t>
            </a:r>
            <a:r>
              <a:rPr lang="en-US" dirty="0">
                <a:latin typeface="+mn-lt"/>
                <a:cs typeface="Segoe UI"/>
              </a:rPr>
              <a:t> para o </a:t>
            </a:r>
            <a:r>
              <a:rPr lang="en-US" dirty="0" err="1">
                <a:latin typeface="+mn-lt"/>
                <a:cs typeface="Segoe UI"/>
              </a:rPr>
              <a:t>lançamento</a:t>
            </a:r>
            <a:r>
              <a:rPr lang="en-US" dirty="0">
                <a:latin typeface="+mn-lt"/>
                <a:cs typeface="Segoe UI"/>
              </a:rPr>
              <a:t> de </a:t>
            </a:r>
            <a:r>
              <a:rPr lang="en-US" dirty="0" err="1">
                <a:latin typeface="+mn-lt"/>
                <a:cs typeface="Segoe UI"/>
              </a:rPr>
              <a:t>empreitada</a:t>
            </a:r>
            <a:r>
              <a:rPr lang="en-US" dirty="0">
                <a:latin typeface="+mn-lt"/>
                <a:cs typeface="Segoe UI"/>
              </a:rPr>
              <a:t> </a:t>
            </a:r>
            <a:r>
              <a:rPr lang="en-US" dirty="0" err="1">
                <a:latin typeface="+mn-lt"/>
                <a:cs typeface="Segoe UI"/>
              </a:rPr>
              <a:t>em</a:t>
            </a:r>
            <a:r>
              <a:rPr lang="en-US" dirty="0">
                <a:latin typeface="+mn-lt"/>
                <a:cs typeface="Segoe UI"/>
              </a:rPr>
              <a:t> 2027.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3</a:t>
            </a:r>
            <a:r>
              <a:rPr lang="sv-SE" b="1" baseline="30000" dirty="0">
                <a:latin typeface="+mn-lt"/>
                <a:cs typeface="Segoe UI"/>
              </a:rPr>
              <a:t>º</a:t>
            </a:r>
            <a:r>
              <a:rPr lang="sv-SE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Projeto</a:t>
            </a:r>
            <a:r>
              <a:rPr lang="en-US" b="1" dirty="0">
                <a:latin typeface="+mn-lt"/>
                <a:cs typeface="Segoe UI"/>
              </a:rPr>
              <a:t> de AV</a:t>
            </a:r>
            <a:r>
              <a:rPr lang="sv-SE" dirty="0">
                <a:latin typeface="+mn-lt"/>
                <a:cs typeface="Segoe UI"/>
              </a:rPr>
              <a:t> a preparar para a ligação entre </a:t>
            </a:r>
            <a:r>
              <a:rPr lang="sv-SE" b="1" dirty="0">
                <a:latin typeface="+mn-lt"/>
                <a:cs typeface="Segoe UI"/>
              </a:rPr>
              <a:t>Lisboa e Madrid</a:t>
            </a:r>
            <a:r>
              <a:rPr lang="sv-SE" dirty="0">
                <a:latin typeface="+mn-lt"/>
                <a:cs typeface="Segoe UI"/>
              </a:rPr>
              <a:t>. Concurso será lançado em 2029. 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sv-SE" b="1" dirty="0">
                <a:latin typeface="+mn-lt"/>
                <a:cs typeface="Segoe UI"/>
              </a:rPr>
              <a:t>Construção de uma terceira ponte </a:t>
            </a:r>
            <a:r>
              <a:rPr lang="sv-SE" dirty="0">
                <a:latin typeface="+mn-lt"/>
                <a:cs typeface="Segoe UI"/>
              </a:rPr>
              <a:t>sobre o Rio Tejo preparada para tráfego ferroviário de AV </a:t>
            </a:r>
            <a:r>
              <a:rPr lang="sv-SE" b="1" dirty="0">
                <a:latin typeface="+mn-lt"/>
                <a:cs typeface="Segoe UI"/>
              </a:rPr>
              <a:t>com ligação a Madrid.</a:t>
            </a:r>
            <a:endParaRPr lang="sv-SE" dirty="0">
              <a:latin typeface="+mn-lt"/>
              <a:cs typeface="Segoe UI"/>
            </a:endParaRP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4F42F153-E5FA-4B0D-A886-E2DA064D6044}"/>
              </a:ext>
            </a:extLst>
          </p:cNvPr>
          <p:cNvSpPr txBox="1">
            <a:spLocks/>
          </p:cNvSpPr>
          <p:nvPr/>
        </p:nvSpPr>
        <p:spPr bwMode="gray">
          <a:xfrm>
            <a:off x="197992" y="1941189"/>
            <a:ext cx="5885913" cy="3312000"/>
          </a:xfrm>
          <a:prstGeom prst="rect">
            <a:avLst/>
          </a:prstGeom>
          <a:ln>
            <a:solidFill>
              <a:srgbClr val="548235"/>
            </a:solidFill>
          </a:ln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 marL="0" lvl="1" indent="0">
              <a:buNone/>
            </a:pPr>
            <a:endParaRPr lang="de-DE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63F47AE7-1332-4288-B533-C982BF90614A}"/>
              </a:ext>
            </a:extLst>
          </p:cNvPr>
          <p:cNvSpPr txBox="1">
            <a:spLocks/>
          </p:cNvSpPr>
          <p:nvPr/>
        </p:nvSpPr>
        <p:spPr bwMode="gray">
          <a:xfrm>
            <a:off x="6202393" y="1937960"/>
            <a:ext cx="5735608" cy="3312000"/>
          </a:xfrm>
          <a:prstGeom prst="rect">
            <a:avLst/>
          </a:prstGeom>
          <a:ln>
            <a:solidFill>
              <a:srgbClr val="548235"/>
            </a:solidFill>
          </a:ln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 marL="0" lvl="1" indent="0">
              <a:buNone/>
            </a:pPr>
            <a:endParaRPr lang="de-DE"/>
          </a:p>
        </p:txBody>
      </p:sp>
      <p:sp>
        <p:nvSpPr>
          <p:cNvPr id="17" name="textruta 5">
            <a:extLst>
              <a:ext uri="{FF2B5EF4-FFF2-40B4-BE49-F238E27FC236}">
                <a16:creationId xmlns:a16="http://schemas.microsoft.com/office/drawing/2014/main" id="{DF17CA84-52EB-46C4-A6B3-E475D330121F}"/>
              </a:ext>
            </a:extLst>
          </p:cNvPr>
          <p:cNvSpPr txBox="1"/>
          <p:nvPr/>
        </p:nvSpPr>
        <p:spPr bwMode="gray">
          <a:xfrm>
            <a:off x="6202393" y="1447801"/>
            <a:ext cx="5735608" cy="452060"/>
          </a:xfrm>
          <a:prstGeom prst="rect">
            <a:avLst/>
          </a:prstGeom>
          <a:solidFill>
            <a:srgbClr val="DCA639"/>
          </a:solidFill>
          <a:ln>
            <a:solidFill>
              <a:srgbClr val="DCA639"/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Novos</a:t>
            </a:r>
            <a:r>
              <a:rPr lang="en-GB" b="1" dirty="0">
                <a:solidFill>
                  <a:schemeClr val="bg1"/>
                </a:solidFill>
              </a:rPr>
              <a:t> mercados </a:t>
            </a:r>
            <a:r>
              <a:rPr lang="en-GB" b="1" dirty="0" err="1">
                <a:solidFill>
                  <a:schemeClr val="bg1"/>
                </a:solidFill>
              </a:rPr>
              <a:t>Internacionais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ruta 5">
            <a:extLst>
              <a:ext uri="{FF2B5EF4-FFF2-40B4-BE49-F238E27FC236}">
                <a16:creationId xmlns:a16="http://schemas.microsoft.com/office/drawing/2014/main" id="{72CC2BF9-C6F4-45E8-8BFE-8535D48CDDA3}"/>
              </a:ext>
            </a:extLst>
          </p:cNvPr>
          <p:cNvSpPr txBox="1"/>
          <p:nvPr/>
        </p:nvSpPr>
        <p:spPr bwMode="gray">
          <a:xfrm>
            <a:off x="194892" y="1447801"/>
            <a:ext cx="5901108" cy="452060"/>
          </a:xfrm>
          <a:prstGeom prst="rect">
            <a:avLst/>
          </a:prstGeom>
          <a:solidFill>
            <a:srgbClr val="DCA639"/>
          </a:solidFill>
          <a:ln>
            <a:solidFill>
              <a:srgbClr val="DCA639"/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Linhas</a:t>
            </a:r>
            <a:r>
              <a:rPr lang="en-GB" b="1" dirty="0">
                <a:solidFill>
                  <a:schemeClr val="bg1"/>
                </a:solidFill>
              </a:rPr>
              <a:t> de Alta-</a:t>
            </a:r>
            <a:r>
              <a:rPr lang="en-GB" b="1" dirty="0" err="1">
                <a:solidFill>
                  <a:schemeClr val="bg1"/>
                </a:solidFill>
              </a:rPr>
              <a:t>Velocidade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em</a:t>
            </a:r>
            <a:r>
              <a:rPr lang="en-GB" b="1" dirty="0">
                <a:solidFill>
                  <a:schemeClr val="bg1"/>
                </a:solidFill>
              </a:rPr>
              <a:t> Portugal</a:t>
            </a:r>
          </a:p>
        </p:txBody>
      </p:sp>
      <p:sp>
        <p:nvSpPr>
          <p:cNvPr id="20" name="Platshållare för text 7">
            <a:extLst>
              <a:ext uri="{FF2B5EF4-FFF2-40B4-BE49-F238E27FC236}">
                <a16:creationId xmlns:a16="http://schemas.microsoft.com/office/drawing/2014/main" id="{CF2883B8-91C0-4911-8A6F-2F839BAAEF31}"/>
              </a:ext>
            </a:extLst>
          </p:cNvPr>
          <p:cNvSpPr txBox="1">
            <a:spLocks/>
          </p:cNvSpPr>
          <p:nvPr/>
        </p:nvSpPr>
        <p:spPr>
          <a:xfrm>
            <a:off x="7411401" y="5486648"/>
            <a:ext cx="4333753" cy="877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Pacote commercial para </a:t>
            </a:r>
            <a:r>
              <a:rPr lang="en-US" b="1" dirty="0" err="1">
                <a:latin typeface="+mn-lt"/>
                <a:cs typeface="Segoe UI"/>
              </a:rPr>
              <a:t>aparelhos</a:t>
            </a:r>
            <a:r>
              <a:rPr lang="en-US" b="1" dirty="0">
                <a:latin typeface="+mn-lt"/>
                <a:cs typeface="Segoe UI"/>
              </a:rPr>
              <a:t> de via e </a:t>
            </a:r>
            <a:r>
              <a:rPr lang="en-US" b="1" dirty="0" err="1">
                <a:latin typeface="+mn-lt"/>
                <a:cs typeface="Segoe UI"/>
              </a:rPr>
              <a:t>serviços</a:t>
            </a:r>
            <a:endParaRPr lang="en-US" b="1" dirty="0">
              <a:latin typeface="+mn-lt"/>
              <a:cs typeface="Segoe UI"/>
            </a:endParaRP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 err="1">
                <a:latin typeface="+mn-lt"/>
                <a:cs typeface="Segoe UI"/>
              </a:rPr>
              <a:t>Mão</a:t>
            </a:r>
            <a:r>
              <a:rPr lang="en-US" b="1" dirty="0">
                <a:latin typeface="+mn-lt"/>
                <a:cs typeface="Segoe UI"/>
              </a:rPr>
              <a:t> de </a:t>
            </a:r>
            <a:r>
              <a:rPr lang="en-US" b="1" dirty="0" err="1">
                <a:latin typeface="+mn-lt"/>
                <a:cs typeface="Segoe UI"/>
              </a:rPr>
              <a:t>obra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qualificada</a:t>
            </a:r>
            <a:endParaRPr lang="en-US" dirty="0">
              <a:latin typeface="+mn-lt"/>
              <a:cs typeface="Segoe UI"/>
            </a:endParaRP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endParaRPr lang="en-US" b="1" dirty="0">
              <a:latin typeface="+mn-lt"/>
              <a:cs typeface="Segoe UI"/>
            </a:endParaRPr>
          </a:p>
          <a:p>
            <a:pPr marL="144145" lvl="3" indent="0">
              <a:buClr>
                <a:schemeClr val="accent6">
                  <a:lumMod val="75000"/>
                </a:schemeClr>
              </a:buClr>
              <a:buNone/>
            </a:pPr>
            <a:endParaRPr lang="sv-SE" dirty="0">
              <a:latin typeface="+mn-lt"/>
              <a:cs typeface="Segoe UI"/>
            </a:endParaRPr>
          </a:p>
        </p:txBody>
      </p:sp>
      <p:sp>
        <p:nvSpPr>
          <p:cNvPr id="21" name="Pfeil: Fünfeck 8">
            <a:extLst>
              <a:ext uri="{FF2B5EF4-FFF2-40B4-BE49-F238E27FC236}">
                <a16:creationId xmlns:a16="http://schemas.microsoft.com/office/drawing/2014/main" id="{344FBC10-171E-4494-A31C-BF7C855683DE}"/>
              </a:ext>
            </a:extLst>
          </p:cNvPr>
          <p:cNvSpPr/>
          <p:nvPr/>
        </p:nvSpPr>
        <p:spPr bwMode="gray">
          <a:xfrm>
            <a:off x="417654" y="5375008"/>
            <a:ext cx="2289366" cy="1101991"/>
          </a:xfrm>
          <a:prstGeom prst="homePlate">
            <a:avLst>
              <a:gd name="adj" fmla="val 24244"/>
            </a:avLst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sz="1600" b="1" dirty="0">
                <a:solidFill>
                  <a:schemeClr val="bg1"/>
                </a:solidFill>
              </a:rPr>
              <a:t>FUTRIFER HUB LOGISTICO PARA A VOSSLOH 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3" name="Platshållare för text 7">
            <a:extLst>
              <a:ext uri="{FF2B5EF4-FFF2-40B4-BE49-F238E27FC236}">
                <a16:creationId xmlns:a16="http://schemas.microsoft.com/office/drawing/2014/main" id="{79B4B5AB-2471-47D8-B350-111AD5C58B6C}"/>
              </a:ext>
            </a:extLst>
          </p:cNvPr>
          <p:cNvSpPr txBox="1">
            <a:spLocks/>
          </p:cNvSpPr>
          <p:nvPr/>
        </p:nvSpPr>
        <p:spPr>
          <a:xfrm>
            <a:off x="3011820" y="5486648"/>
            <a:ext cx="3579480" cy="8771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 err="1">
                <a:latin typeface="+mn-lt"/>
                <a:cs typeface="Segoe UI"/>
              </a:rPr>
              <a:t>Relação</a:t>
            </a:r>
            <a:r>
              <a:rPr lang="en-US" b="1" dirty="0">
                <a:latin typeface="+mn-lt"/>
                <a:cs typeface="Segoe UI"/>
              </a:rPr>
              <a:t> com </a:t>
            </a:r>
            <a:r>
              <a:rPr lang="en-US" b="1" dirty="0" err="1">
                <a:latin typeface="+mn-lt"/>
                <a:cs typeface="Segoe UI"/>
              </a:rPr>
              <a:t>stackeholders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Portugueses</a:t>
            </a:r>
            <a:r>
              <a:rPr lang="en-US" dirty="0">
                <a:latin typeface="+mn-lt"/>
                <a:cs typeface="Segoe UI"/>
              </a:rPr>
              <a:t> </a:t>
            </a:r>
          </a:p>
          <a:p>
            <a:pPr marL="287655" lvl="3" indent="-143510">
              <a:buClr>
                <a:schemeClr val="accent6">
                  <a:lumMod val="75000"/>
                </a:schemeClr>
              </a:buClr>
            </a:pPr>
            <a:r>
              <a:rPr lang="en-US" b="1" dirty="0">
                <a:latin typeface="+mn-lt"/>
                <a:cs typeface="Segoe UI"/>
              </a:rPr>
              <a:t>Pacote </a:t>
            </a:r>
            <a:r>
              <a:rPr lang="en-US" b="1" dirty="0" err="1">
                <a:latin typeface="+mn-lt"/>
                <a:cs typeface="Segoe UI"/>
              </a:rPr>
              <a:t>comercial</a:t>
            </a:r>
            <a:r>
              <a:rPr lang="en-US" b="1" dirty="0">
                <a:latin typeface="+mn-lt"/>
                <a:cs typeface="Segoe UI"/>
              </a:rPr>
              <a:t> com </a:t>
            </a:r>
            <a:r>
              <a:rPr lang="en-US" b="1" dirty="0" err="1">
                <a:latin typeface="+mn-lt"/>
                <a:cs typeface="Segoe UI"/>
              </a:rPr>
              <a:t>restantes</a:t>
            </a:r>
            <a:r>
              <a:rPr lang="en-US" b="1" dirty="0">
                <a:latin typeface="+mn-lt"/>
                <a:cs typeface="Segoe UI"/>
              </a:rPr>
              <a:t> </a:t>
            </a:r>
            <a:r>
              <a:rPr lang="en-US" b="1" dirty="0" err="1">
                <a:latin typeface="+mn-lt"/>
                <a:cs typeface="Segoe UI"/>
              </a:rPr>
              <a:t>empresas</a:t>
            </a:r>
            <a:r>
              <a:rPr lang="en-US" b="1" dirty="0">
                <a:latin typeface="+mn-lt"/>
                <a:cs typeface="Segoe UI"/>
              </a:rPr>
              <a:t> do Grupo Diorama (Satepor)</a:t>
            </a:r>
            <a:endParaRPr lang="sv-SE" dirty="0">
              <a:latin typeface="+mn-lt"/>
              <a:cs typeface="Segoe UI"/>
            </a:endParaRP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D154702-71DA-4F35-B855-4144EE239FE4}"/>
              </a:ext>
            </a:extLst>
          </p:cNvPr>
          <p:cNvSpPr txBox="1">
            <a:spLocks/>
          </p:cNvSpPr>
          <p:nvPr/>
        </p:nvSpPr>
        <p:spPr bwMode="gray">
          <a:xfrm>
            <a:off x="446845" y="5367157"/>
            <a:ext cx="11491155" cy="1101990"/>
          </a:xfrm>
          <a:prstGeom prst="rect">
            <a:avLst/>
          </a:prstGeom>
          <a:ln>
            <a:solidFill>
              <a:srgbClr val="548235"/>
            </a:solidFill>
          </a:ln>
        </p:spPr>
        <p:txBody>
          <a:bodyPr lIns="0" tIns="0" rIns="0" bIns="0"/>
          <a:lstStyle>
            <a:lvl1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7pPr>
            <a:lvl8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8pPr>
            <a:lvl9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2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9pPr>
          </a:lstStyle>
          <a:p>
            <a:pPr marL="0" lvl="1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33AA4A1-645D-7F94-4008-FE22C5ED6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6" b="2124"/>
          <a:stretch/>
        </p:blipFill>
        <p:spPr>
          <a:xfrm>
            <a:off x="1130300" y="1265148"/>
            <a:ext cx="9969500" cy="53515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38E2F3-1B68-4209-88D1-2F292132D18C}"/>
              </a:ext>
            </a:extLst>
          </p:cNvPr>
          <p:cNvSpPr txBox="1"/>
          <p:nvPr/>
        </p:nvSpPr>
        <p:spPr>
          <a:xfrm>
            <a:off x="3124200" y="698500"/>
            <a:ext cx="4104970" cy="461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pt-PT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cap="all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288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pt-PT" dirty="0"/>
              <a:t>OPORTUNIDADES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92200" y="1260475"/>
            <a:ext cx="6747484" cy="612347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5"/>
              </a:spcBef>
            </a:pPr>
            <a:r>
              <a:rPr lang="pt-PT" sz="1800" b="1" dirty="0">
                <a:cs typeface="Arial" panose="020B0604020202020204" pitchFamily="34" charset="0"/>
              </a:rPr>
              <a:t>FERROVIAS COMO PRINCIPAIS CONTRIBUIDORES PARA REDUZIR AS EMISSÕES DE CARBONO</a:t>
            </a:r>
            <a:endParaRPr lang="en-US" sz="1800" b="1" dirty="0">
              <a:cs typeface="Arial" panose="020B0604020202020204" pitchFamily="34" charset="0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6388C41F-BA0C-D1DC-C7BA-1066607D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35" y="941633"/>
            <a:ext cx="10605529" cy="58865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29F812E-019E-49D3-9567-87B170D26C9D}"/>
              </a:ext>
            </a:extLst>
          </p:cNvPr>
          <p:cNvSpPr txBox="1"/>
          <p:nvPr/>
        </p:nvSpPr>
        <p:spPr>
          <a:xfrm>
            <a:off x="3124200" y="698500"/>
            <a:ext cx="4104970" cy="461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pt-PT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cap="all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288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pt-PT" dirty="0"/>
              <a:t>OPORTUNIDADES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FEE3B7D-B8F3-1CE8-59D0-6D33161FF513}"/>
              </a:ext>
            </a:extLst>
          </p:cNvPr>
          <p:cNvSpPr txBox="1"/>
          <p:nvPr/>
        </p:nvSpPr>
        <p:spPr>
          <a:xfrm>
            <a:off x="3124200" y="698500"/>
            <a:ext cx="4104970" cy="461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pt-PT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cap="all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288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432000" indent="-144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pt-PT" dirty="0"/>
              <a:t>DESAFIOS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A8A856-B128-01B7-B7A7-A7978AA795BB}"/>
              </a:ext>
            </a:extLst>
          </p:cNvPr>
          <p:cNvSpPr txBox="1"/>
          <p:nvPr/>
        </p:nvSpPr>
        <p:spPr>
          <a:xfrm>
            <a:off x="1153252" y="1350044"/>
            <a:ext cx="9848423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pt-PT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FUTRIFER assume o seu compromisso com o futuro estando preparada para realizar os investimentos necessários que o pais e os mercados nacionais e internacionais exigem.</a:t>
            </a:r>
            <a:endParaRPr lang="pt-PT" sz="2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4CF9721-16F2-484A-9CB9-61B18D7D095B}"/>
              </a:ext>
            </a:extLst>
          </p:cNvPr>
          <p:cNvSpPr txBox="1"/>
          <p:nvPr/>
        </p:nvSpPr>
        <p:spPr>
          <a:xfrm>
            <a:off x="1156019" y="2741042"/>
            <a:ext cx="9848423" cy="171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pt-PT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Tal investimento será inconsequente sem o apoio das autarquias, entidades politicas e académicas competentes na garantia das condições necessárias (habitabilidade entre outras) para atrair e reter os recursos humanos competentes na nossa região.  </a:t>
            </a:r>
            <a:endParaRPr lang="pt-PT" sz="2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65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C42E-1AC6-E3E8-E862-50754D09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7A006D40-6858-75D7-F405-FA4A7505321C}"/>
              </a:ext>
            </a:extLst>
          </p:cNvPr>
          <p:cNvSpPr/>
          <p:nvPr/>
        </p:nvSpPr>
        <p:spPr>
          <a:xfrm>
            <a:off x="0" y="1753526"/>
            <a:ext cx="12192000" cy="4285844"/>
          </a:xfrm>
          <a:prstGeom prst="rect">
            <a:avLst/>
          </a:prstGeom>
          <a:solidFill>
            <a:srgbClr val="EDF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700B1A-5241-0427-7A74-B72F93E5C367}"/>
              </a:ext>
            </a:extLst>
          </p:cNvPr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DB1BBA9-A340-728D-EC14-C79870E14F4C}"/>
              </a:ext>
            </a:extLst>
          </p:cNvPr>
          <p:cNvSpPr/>
          <p:nvPr/>
        </p:nvSpPr>
        <p:spPr>
          <a:xfrm flipV="1">
            <a:off x="7114336" y="0"/>
            <a:ext cx="2666656" cy="29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pt-PT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56B826-5A15-F03F-759E-292249F11161}"/>
              </a:ext>
            </a:extLst>
          </p:cNvPr>
          <p:cNvSpPr/>
          <p:nvPr/>
        </p:nvSpPr>
        <p:spPr>
          <a:xfrm>
            <a:off x="7745244" y="1256103"/>
            <a:ext cx="1404840" cy="140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27DA4E-DF00-5628-CB44-33B9166B465A}"/>
              </a:ext>
            </a:extLst>
          </p:cNvPr>
          <p:cNvSpPr txBox="1"/>
          <p:nvPr/>
        </p:nvSpPr>
        <p:spPr>
          <a:xfrm>
            <a:off x="347908" y="1284106"/>
            <a:ext cx="4892187" cy="4880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pt-PT"/>
            </a:defPPr>
            <a:lvl1pPr>
              <a:lnSpc>
                <a:spcPts val="3200"/>
              </a:lnSpc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pt-PT" b="1" dirty="0">
                <a:solidFill>
                  <a:srgbClr val="212E3C"/>
                </a:solidFill>
              </a:rPr>
              <a:t>BREVE BIOGRAFIA</a:t>
            </a:r>
            <a:endParaRPr lang="pt-PT" b="1" i="1" dirty="0">
              <a:solidFill>
                <a:srgbClr val="212E3C"/>
              </a:solidFill>
            </a:endParaRPr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C4402B6F-8E88-1C13-3271-5EDAADF39B1D}"/>
              </a:ext>
            </a:extLst>
          </p:cNvPr>
          <p:cNvSpPr/>
          <p:nvPr/>
        </p:nvSpPr>
        <p:spPr>
          <a:xfrm>
            <a:off x="8759769" y="2771211"/>
            <a:ext cx="2700000" cy="37769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1000"/>
              </a:spcAft>
            </a:pPr>
            <a:endParaRPr lang="pt-PT" sz="1600" dirty="0">
              <a:solidFill>
                <a:srgbClr val="4C9F4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9CA1EF1-B2E3-7B7F-9820-C91546667D72}"/>
              </a:ext>
            </a:extLst>
          </p:cNvPr>
          <p:cNvSpPr txBox="1"/>
          <p:nvPr/>
        </p:nvSpPr>
        <p:spPr>
          <a:xfrm>
            <a:off x="7096975" y="302497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200" b="1" dirty="0">
                <a:solidFill>
                  <a:schemeClr val="bg1"/>
                </a:solidFill>
                <a:latin typeface="Grandview" panose="020B0502040204020203" pitchFamily="34" charset="0"/>
              </a:rPr>
              <a:t>TIAGO DIAS AMARO</a:t>
            </a:r>
          </a:p>
          <a:p>
            <a:pPr algn="ctr"/>
            <a:r>
              <a:rPr lang="pt-PT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ADMINISTRADOR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E953A1-C8F9-88F2-34E8-41D85F3B8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9"/>
          <a:stretch/>
        </p:blipFill>
        <p:spPr>
          <a:xfrm>
            <a:off x="7824399" y="1305811"/>
            <a:ext cx="1246530" cy="130458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FFE060-A849-3B87-1123-91DD788DC0EC}"/>
              </a:ext>
            </a:extLst>
          </p:cNvPr>
          <p:cNvSpPr txBox="1"/>
          <p:nvPr/>
        </p:nvSpPr>
        <p:spPr>
          <a:xfrm>
            <a:off x="347908" y="1971833"/>
            <a:ext cx="8538081" cy="38779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Nasceu em 1977 em Lisboa, onde se formou em Gestão de Empresas. </a:t>
            </a:r>
            <a:b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</a:b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Após concluir a sua licenciatura, estagiou em França onde viveu durante </a:t>
            </a:r>
            <a:b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</a:b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aproximadamente 1 ano.</a:t>
            </a:r>
          </a:p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Contruiu a sua carreira profissional gradualmente no setor ferroviário, </a:t>
            </a:r>
            <a:b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</a:b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desenvolvendo competências em diferentes áreas desde marketing a vendas, passando pela gestão estratégica e financeira de várias empresas no universo do grupo Diorama.</a:t>
            </a:r>
          </a:p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Faz parte do Conselho de Administração da FUTRIFER desde 2008, tendo sido eleito Administrador-Delegado em 2019, cargo que renovou em 2023 na eleição do novo mandato de 2023-2025.</a:t>
            </a:r>
          </a:p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Contribui para a direção estratégica da empresa, toma decisões relacionadas com o portfólio e sobre assuntos de carácter organizacional e financeiro. Em conjunto com o Conselho de Administração, procura o aumento sustentável do valor da empresa.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375650-7978-994E-CB37-D219D8FA5646}"/>
              </a:ext>
            </a:extLst>
          </p:cNvPr>
          <p:cNvSpPr txBox="1"/>
          <p:nvPr/>
        </p:nvSpPr>
        <p:spPr>
          <a:xfrm>
            <a:off x="8860836" y="3801307"/>
            <a:ext cx="2565590" cy="2200602"/>
          </a:xfrm>
          <a:prstGeom prst="rect">
            <a:avLst/>
          </a:prstGeom>
          <a:noFill/>
        </p:spPr>
        <p:txBody>
          <a:bodyPr wrap="square" lIns="7200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FORMAÇÃO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AESE | IESE</a:t>
            </a:r>
            <a:b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MBA, 2009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pt-P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ISG – </a:t>
            </a: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Inst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. </a:t>
            </a: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Sup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. Gestão</a:t>
            </a:r>
            <a:b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Pós-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Grad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. Gestão Financeira,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Lic. Gestão,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8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C42E-1AC6-E3E8-E862-50754D09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7A006D40-6858-75D7-F405-FA4A7505321C}"/>
              </a:ext>
            </a:extLst>
          </p:cNvPr>
          <p:cNvSpPr/>
          <p:nvPr/>
        </p:nvSpPr>
        <p:spPr>
          <a:xfrm>
            <a:off x="0" y="1753526"/>
            <a:ext cx="12192000" cy="4285844"/>
          </a:xfrm>
          <a:prstGeom prst="rect">
            <a:avLst/>
          </a:prstGeom>
          <a:solidFill>
            <a:srgbClr val="EDF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DB1BBA9-A340-728D-EC14-C79870E14F4C}"/>
              </a:ext>
            </a:extLst>
          </p:cNvPr>
          <p:cNvSpPr/>
          <p:nvPr/>
        </p:nvSpPr>
        <p:spPr>
          <a:xfrm flipV="1">
            <a:off x="7114336" y="0"/>
            <a:ext cx="2666656" cy="295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pt-PT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93C934-D748-D743-9C4D-1D5B8EDAE815}"/>
              </a:ext>
            </a:extLst>
          </p:cNvPr>
          <p:cNvSpPr/>
          <p:nvPr/>
        </p:nvSpPr>
        <p:spPr>
          <a:xfrm>
            <a:off x="7745664" y="1250458"/>
            <a:ext cx="1404000" cy="140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700B1A-5241-0427-7A74-B72F93E5C367}"/>
              </a:ext>
            </a:extLst>
          </p:cNvPr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27DA4E-DF00-5628-CB44-33B9166B465A}"/>
              </a:ext>
            </a:extLst>
          </p:cNvPr>
          <p:cNvSpPr txBox="1"/>
          <p:nvPr/>
        </p:nvSpPr>
        <p:spPr>
          <a:xfrm>
            <a:off x="347908" y="1284106"/>
            <a:ext cx="4892187" cy="4880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pt-PT"/>
            </a:defPPr>
            <a:lvl1pPr>
              <a:lnSpc>
                <a:spcPts val="3200"/>
              </a:lnSpc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pt-PT" b="1" dirty="0">
                <a:solidFill>
                  <a:srgbClr val="212E3C"/>
                </a:solidFill>
              </a:rPr>
              <a:t>BREVE BIOGRAFIA</a:t>
            </a:r>
            <a:endParaRPr lang="pt-PT" b="1" i="1" dirty="0">
              <a:solidFill>
                <a:srgbClr val="212E3C"/>
              </a:solidFill>
            </a:endParaRPr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C4402B6F-8E88-1C13-3271-5EDAADF39B1D}"/>
              </a:ext>
            </a:extLst>
          </p:cNvPr>
          <p:cNvSpPr/>
          <p:nvPr/>
        </p:nvSpPr>
        <p:spPr>
          <a:xfrm>
            <a:off x="8759769" y="2771211"/>
            <a:ext cx="2700000" cy="37769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1000"/>
              </a:spcAft>
            </a:pPr>
            <a:endParaRPr lang="pt-PT" sz="1600" dirty="0">
              <a:solidFill>
                <a:srgbClr val="4C9F4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FFE060-A849-3B87-1123-91DD788DC0EC}"/>
              </a:ext>
            </a:extLst>
          </p:cNvPr>
          <p:cNvSpPr txBox="1"/>
          <p:nvPr/>
        </p:nvSpPr>
        <p:spPr>
          <a:xfrm>
            <a:off x="347908" y="1971833"/>
            <a:ext cx="8082860" cy="28931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Nasceu em 1967 em Lisboa, onde se formou em Engenharia.                                         </a:t>
            </a:r>
          </a:p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Após a conclusão do curso, iniciou de imediato a sua carreira na industria      automóvel, começando na Volkswagen Autoeuropa onde esteve durante 8 anos. </a:t>
            </a:r>
            <a:b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</a:b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Passou por outras multinacionais, tal como </a:t>
            </a:r>
            <a:r>
              <a:rPr lang="pt-PT" dirty="0" err="1">
                <a:solidFill>
                  <a:srgbClr val="212E3C"/>
                </a:solidFill>
                <a:ea typeface="Source Sans Pro" panose="020B0503030403020204" pitchFamily="34" charset="0"/>
              </a:rPr>
              <a:t>Gonvarri</a:t>
            </a: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 </a:t>
            </a:r>
            <a:r>
              <a:rPr lang="pt-PT" dirty="0" err="1">
                <a:solidFill>
                  <a:srgbClr val="212E3C"/>
                </a:solidFill>
                <a:ea typeface="Source Sans Pro" panose="020B0503030403020204" pitchFamily="34" charset="0"/>
              </a:rPr>
              <a:t>Steel</a:t>
            </a: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 Industries e Alfa Laval, desenvolvendo competências na área da gestão, razão pela qual, decidiu licenciar-se em Gestão e complementar com um </a:t>
            </a:r>
            <a:r>
              <a:rPr lang="pt-PT" dirty="0" err="1">
                <a:solidFill>
                  <a:srgbClr val="212E3C"/>
                </a:solidFill>
                <a:ea typeface="Source Sans Pro" panose="020B0503030403020204" pitchFamily="34" charset="0"/>
              </a:rPr>
              <a:t>Executive</a:t>
            </a: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 MBA. </a:t>
            </a:r>
          </a:p>
          <a:p>
            <a:pPr>
              <a:spcAft>
                <a:spcPts val="1200"/>
              </a:spcAft>
            </a:pP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É Diretor Industrial da FUTRIFER desde 2018, onde é responsável por implementar a estratégia definida pelos </a:t>
            </a:r>
            <a:r>
              <a:rPr lang="pt-PT" dirty="0" err="1">
                <a:solidFill>
                  <a:srgbClr val="212E3C"/>
                </a:solidFill>
                <a:ea typeface="Source Sans Pro" panose="020B0503030403020204" pitchFamily="34" charset="0"/>
              </a:rPr>
              <a:t>accionistas</a:t>
            </a:r>
            <a:r>
              <a:rPr lang="pt-PT" dirty="0">
                <a:solidFill>
                  <a:srgbClr val="212E3C"/>
                </a:solidFill>
                <a:ea typeface="Source Sans Pro" panose="020B0503030403020204" pitchFamily="34" charset="0"/>
              </a:rPr>
              <a:t> e desenvolver o modelo industrial que visa reduzir a pegada carbónica.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375650-7978-994E-CB37-D219D8FA5646}"/>
              </a:ext>
            </a:extLst>
          </p:cNvPr>
          <p:cNvSpPr txBox="1"/>
          <p:nvPr/>
        </p:nvSpPr>
        <p:spPr>
          <a:xfrm>
            <a:off x="8860836" y="3593710"/>
            <a:ext cx="2565590" cy="2939266"/>
          </a:xfrm>
          <a:prstGeom prst="rect">
            <a:avLst/>
          </a:prstGeom>
          <a:noFill/>
        </p:spPr>
        <p:txBody>
          <a:bodyPr wrap="square" lIns="7200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ea typeface="+mn-ea"/>
                <a:cs typeface="+mn-cs"/>
              </a:rPr>
              <a:t>FORMAÇÃO</a:t>
            </a:r>
          </a:p>
          <a:p>
            <a:r>
              <a:rPr lang="en-US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Instituto Superior de </a:t>
            </a:r>
            <a:r>
              <a:rPr lang="en-US" sz="1600" b="1" dirty="0" err="1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Engenharia</a:t>
            </a:r>
            <a:r>
              <a:rPr lang="en-US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 Lisboa, 1993</a:t>
            </a:r>
          </a:p>
          <a:p>
            <a:endParaRPr lang="en-US" sz="1600" b="1" dirty="0">
              <a:solidFill>
                <a:srgbClr val="4C9F4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600" b="1" dirty="0" err="1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Universidade</a:t>
            </a:r>
            <a:r>
              <a:rPr lang="en-US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b="1" dirty="0" err="1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Autónoma</a:t>
            </a:r>
            <a:r>
              <a:rPr lang="en-US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2004</a:t>
            </a:r>
            <a:br>
              <a:rPr lang="en-US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kumimoji="0" lang="pt-P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spcAft>
                <a:spcPts val="600"/>
              </a:spcAft>
              <a:defRPr/>
            </a:pPr>
            <a:r>
              <a:rPr lang="pt-PT" sz="1700" b="1" dirty="0">
                <a:solidFill>
                  <a:prstClr val="white"/>
                </a:solidFill>
                <a:latin typeface="Grandview" panose="020B0502040204020203" pitchFamily="34" charset="0"/>
              </a:rPr>
              <a:t>REFERÊNCIAS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Gonvarri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Steel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srgbClr val="4C9F45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Industries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PT" sz="1600" b="1" dirty="0" err="1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Volkwagen</a:t>
            </a:r>
            <a:r>
              <a:rPr lang="pt-PT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Autoeuropa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t-PT" sz="1600" b="1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Alfa Laval</a:t>
            </a:r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15A739-D5CF-86B6-714E-B5B39A65A17E}"/>
              </a:ext>
            </a:extLst>
          </p:cNvPr>
          <p:cNvSpPr txBox="1"/>
          <p:nvPr/>
        </p:nvSpPr>
        <p:spPr>
          <a:xfrm>
            <a:off x="7310173" y="310864"/>
            <a:ext cx="2274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Grandview" panose="020B0502040204020203" pitchFamily="34" charset="0"/>
              </a:rPr>
              <a:t>PAULO SIMÕES</a:t>
            </a:r>
          </a:p>
          <a:p>
            <a:pPr algn="ctr"/>
            <a:r>
              <a:rPr lang="en-US" dirty="0">
                <a:solidFill>
                  <a:srgbClr val="4C9F4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DIRETOR INDUSTRIAL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65419F7-25F7-166A-8BB5-091199B6E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33" r="7091" b="13428"/>
          <a:stretch/>
        </p:blipFill>
        <p:spPr>
          <a:xfrm>
            <a:off x="7784982" y="1304458"/>
            <a:ext cx="1325365" cy="1296000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98726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C42E-1AC6-E3E8-E862-50754D09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778C12-E4B0-79B8-883F-F54D55D7C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-30066" y="0"/>
            <a:ext cx="1222408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700B1A-5241-0427-7A74-B72F93E5C367}"/>
              </a:ext>
            </a:extLst>
          </p:cNvPr>
          <p:cNvSpPr txBox="1"/>
          <p:nvPr/>
        </p:nvSpPr>
        <p:spPr>
          <a:xfrm>
            <a:off x="2002971" y="1509485"/>
            <a:ext cx="7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1F2D157-D4C6-D1F5-2992-C6370E5C09CC}"/>
              </a:ext>
            </a:extLst>
          </p:cNvPr>
          <p:cNvSpPr txBox="1"/>
          <p:nvPr/>
        </p:nvSpPr>
        <p:spPr>
          <a:xfrm>
            <a:off x="4669971" y="3244334"/>
            <a:ext cx="285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4800" cap="small" dirty="0">
                <a:solidFill>
                  <a:schemeClr val="bg1"/>
                </a:solidFill>
                <a:latin typeface="Gill Sans Nova" panose="020B0602020104020203" pitchFamily="34" charset="0"/>
              </a:rPr>
              <a:t>Obrigado</a:t>
            </a:r>
            <a:endParaRPr lang="pt-PT" sz="4000" cap="small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C012B2A-6FEA-F6A1-BB87-2CF00E5F1D86}"/>
              </a:ext>
            </a:extLst>
          </p:cNvPr>
          <p:cNvGrpSpPr/>
          <p:nvPr/>
        </p:nvGrpSpPr>
        <p:grpSpPr>
          <a:xfrm>
            <a:off x="931359" y="5348515"/>
            <a:ext cx="3689802" cy="1257503"/>
            <a:chOff x="449579" y="4806049"/>
            <a:chExt cx="4107181" cy="159349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D260660-46F0-8938-30AB-C9DD8CED2D02}"/>
                </a:ext>
              </a:extLst>
            </p:cNvPr>
            <p:cNvSpPr txBox="1"/>
            <p:nvPr/>
          </p:nvSpPr>
          <p:spPr>
            <a:xfrm>
              <a:off x="1948343" y="4806049"/>
              <a:ext cx="2608417" cy="756000"/>
            </a:xfrm>
            <a:prstGeom prst="rect">
              <a:avLst/>
            </a:prstGeom>
            <a:noFill/>
          </p:spPr>
          <p:txBody>
            <a:bodyPr wrap="square" rIns="0" rtlCol="0">
              <a:noAutofit/>
            </a:bodyPr>
            <a:lstStyle/>
            <a:p>
              <a:r>
                <a:rPr lang="pt-PT" sz="800" b="1" dirty="0" err="1">
                  <a:solidFill>
                    <a:schemeClr val="bg1"/>
                  </a:solidFill>
                </a:rPr>
                <a:t>Direcção</a:t>
              </a:r>
              <a:r>
                <a:rPr lang="pt-PT" sz="800" b="1" dirty="0">
                  <a:solidFill>
                    <a:schemeClr val="bg1"/>
                  </a:solidFill>
                </a:rPr>
                <a:t> Industrial – Paulo Simões</a:t>
              </a:r>
              <a:endParaRPr lang="pt-PT" sz="800" dirty="0">
                <a:solidFill>
                  <a:schemeClr val="bg1"/>
                </a:solidFill>
              </a:endParaRPr>
            </a:p>
            <a:p>
              <a:endParaRPr lang="pt-PT" sz="400" dirty="0">
                <a:solidFill>
                  <a:schemeClr val="bg1"/>
                </a:solidFill>
              </a:endParaRPr>
            </a:p>
            <a:p>
              <a:r>
                <a:rPr lang="pt-PT" sz="800" dirty="0">
                  <a:solidFill>
                    <a:schemeClr val="bg1"/>
                  </a:solidFill>
                </a:rPr>
                <a:t>Telefone: 241 897 451 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tramagal@futrifer.pt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023836E-A3CC-55EB-74B4-4C8D75B928E6}"/>
                </a:ext>
              </a:extLst>
            </p:cNvPr>
            <p:cNvSpPr txBox="1"/>
            <p:nvPr/>
          </p:nvSpPr>
          <p:spPr>
            <a:xfrm>
              <a:off x="449580" y="4806049"/>
              <a:ext cx="1498764" cy="756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pt-PT" sz="800" dirty="0">
                  <a:solidFill>
                    <a:schemeClr val="bg1"/>
                  </a:solidFill>
                </a:rPr>
                <a:t>Apartado 23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Rua Eduardo Duarte Ferreira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Nº 105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2205-697 Tramagal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5BB2B4F-ADFB-3EAE-D04E-8727FE9F762E}"/>
                </a:ext>
              </a:extLst>
            </p:cNvPr>
            <p:cNvSpPr txBox="1"/>
            <p:nvPr/>
          </p:nvSpPr>
          <p:spPr>
            <a:xfrm>
              <a:off x="1948343" y="5643539"/>
              <a:ext cx="2608417" cy="756000"/>
            </a:xfrm>
            <a:prstGeom prst="rect">
              <a:avLst/>
            </a:prstGeom>
            <a:noFill/>
          </p:spPr>
          <p:txBody>
            <a:bodyPr wrap="square" rIns="0" rtlCol="0">
              <a:noAutofit/>
            </a:bodyPr>
            <a:lstStyle/>
            <a:p>
              <a:r>
                <a:rPr lang="pt-PT" sz="800" b="1" dirty="0" err="1">
                  <a:solidFill>
                    <a:schemeClr val="bg1"/>
                  </a:solidFill>
                </a:rPr>
                <a:t>Direcção</a:t>
              </a:r>
              <a:r>
                <a:rPr lang="pt-PT" sz="800" b="1" dirty="0">
                  <a:solidFill>
                    <a:schemeClr val="bg1"/>
                  </a:solidFill>
                </a:rPr>
                <a:t> Comercial – Tiago Dias Amaro</a:t>
              </a:r>
            </a:p>
            <a:p>
              <a:endParaRPr lang="pt-PT" sz="400" dirty="0">
                <a:solidFill>
                  <a:schemeClr val="bg1"/>
                </a:solidFill>
              </a:endParaRPr>
            </a:p>
            <a:p>
              <a:r>
                <a:rPr lang="pt-PT" sz="800" dirty="0">
                  <a:solidFill>
                    <a:schemeClr val="bg1"/>
                  </a:solidFill>
                </a:rPr>
                <a:t>Telefone: 217 200 580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lisboa@futrifer.pt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DC0D4CA-EA64-7433-D965-00A140D11F7C}"/>
                </a:ext>
              </a:extLst>
            </p:cNvPr>
            <p:cNvSpPr txBox="1"/>
            <p:nvPr/>
          </p:nvSpPr>
          <p:spPr>
            <a:xfrm>
              <a:off x="449579" y="5643539"/>
              <a:ext cx="1498764" cy="756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t-PT" sz="800" dirty="0">
                  <a:solidFill>
                    <a:schemeClr val="bg1"/>
                  </a:solidFill>
                </a:rPr>
                <a:t>Rua José Afonso, nº 4C – </a:t>
              </a:r>
              <a:br>
                <a:rPr lang="pt-PT" sz="800" dirty="0">
                  <a:solidFill>
                    <a:schemeClr val="bg1"/>
                  </a:solidFill>
                </a:rPr>
              </a:br>
              <a:r>
                <a:rPr lang="pt-PT" sz="800" dirty="0">
                  <a:solidFill>
                    <a:schemeClr val="bg1"/>
                  </a:solidFill>
                </a:rPr>
                <a:t>1º andar, Espaço H</a:t>
              </a:r>
            </a:p>
            <a:p>
              <a:r>
                <a:rPr lang="pt-PT" sz="800" dirty="0">
                  <a:solidFill>
                    <a:schemeClr val="bg1"/>
                  </a:solidFill>
                </a:rPr>
                <a:t>1600-130 Lisboa</a:t>
              </a:r>
            </a:p>
          </p:txBody>
        </p:sp>
      </p:grp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0AD10571-414C-A91F-1AC9-02513DE4576F}"/>
              </a:ext>
            </a:extLst>
          </p:cNvPr>
          <p:cNvCxnSpPr>
            <a:cxnSpLocks/>
          </p:cNvCxnSpPr>
          <p:nvPr/>
        </p:nvCxnSpPr>
        <p:spPr>
          <a:xfrm>
            <a:off x="2282425" y="5387975"/>
            <a:ext cx="0" cy="531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DBA4DF8B-A36D-DF98-5E3E-7787A913EFF0}"/>
              </a:ext>
            </a:extLst>
          </p:cNvPr>
          <p:cNvCxnSpPr>
            <a:cxnSpLocks/>
          </p:cNvCxnSpPr>
          <p:nvPr/>
        </p:nvCxnSpPr>
        <p:spPr>
          <a:xfrm>
            <a:off x="2282425" y="6074974"/>
            <a:ext cx="0" cy="531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8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Imagem 10">
            <a:extLst>
              <a:ext uri="{FF2B5EF4-FFF2-40B4-BE49-F238E27FC236}">
                <a16:creationId xmlns:a16="http://schemas.microsoft.com/office/drawing/2014/main" id="{A62CDA53-4C43-75EE-3431-5BCE4F305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059" t="16647" r="11948" b="14288"/>
          <a:stretch/>
        </p:blipFill>
        <p:spPr>
          <a:xfrm>
            <a:off x="2224526" y="1951707"/>
            <a:ext cx="9967474" cy="4503153"/>
          </a:xfrm>
          <a:prstGeom prst="rect">
            <a:avLst/>
          </a:prstGeom>
        </p:spPr>
      </p:pic>
      <p:sp>
        <p:nvSpPr>
          <p:cNvPr id="1052" name="Retângulo 1051">
            <a:extLst>
              <a:ext uri="{FF2B5EF4-FFF2-40B4-BE49-F238E27FC236}">
                <a16:creationId xmlns:a16="http://schemas.microsoft.com/office/drawing/2014/main" id="{9E828D17-FECB-F73A-8959-2E3D8A857266}"/>
              </a:ext>
            </a:extLst>
          </p:cNvPr>
          <p:cNvSpPr/>
          <p:nvPr/>
        </p:nvSpPr>
        <p:spPr>
          <a:xfrm>
            <a:off x="2211355" y="1918757"/>
            <a:ext cx="9980645" cy="45562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CCE6FE-FBFC-3BA8-7FDD-B033895E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8" y="1905000"/>
            <a:ext cx="2462142" cy="45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41D42D-1FE6-06BD-3F97-AE111D8786F5}"/>
              </a:ext>
            </a:extLst>
          </p:cNvPr>
          <p:cNvSpPr txBox="1"/>
          <p:nvPr/>
        </p:nvSpPr>
        <p:spPr>
          <a:xfrm>
            <a:off x="333375" y="3905933"/>
            <a:ext cx="60593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PT" dirty="0">
                <a:solidFill>
                  <a:srgbClr val="212E3C"/>
                </a:solidFill>
              </a:rPr>
              <a:t>Sede: </a:t>
            </a:r>
            <a:br>
              <a:rPr lang="pt-PT" dirty="0">
                <a:solidFill>
                  <a:srgbClr val="212E3C"/>
                </a:solidFill>
              </a:rPr>
            </a:br>
            <a:r>
              <a:rPr lang="pt-PT" b="1" dirty="0">
                <a:solidFill>
                  <a:srgbClr val="212E3C"/>
                </a:solidFill>
              </a:rPr>
              <a:t>Lisboa</a:t>
            </a:r>
          </a:p>
        </p:txBody>
      </p: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6EF2C6B2-D506-189B-4CE8-F32B83B1654A}"/>
              </a:ext>
            </a:extLst>
          </p:cNvPr>
          <p:cNvCxnSpPr>
            <a:cxnSpLocks/>
          </p:cNvCxnSpPr>
          <p:nvPr/>
        </p:nvCxnSpPr>
        <p:spPr>
          <a:xfrm flipV="1">
            <a:off x="1869448" y="3867833"/>
            <a:ext cx="972000" cy="175262"/>
          </a:xfrm>
          <a:prstGeom prst="bentConnector2">
            <a:avLst/>
          </a:prstGeom>
          <a:ln w="19050">
            <a:solidFill>
              <a:schemeClr val="accent2"/>
            </a:solidFill>
            <a:headEnd type="none" w="med" len="me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ma imagem com coração, criatividade&#10;&#10;Descrição gerada automaticamente">
            <a:extLst>
              <a:ext uri="{FF2B5EF4-FFF2-40B4-BE49-F238E27FC236}">
                <a16:creationId xmlns:a16="http://schemas.microsoft.com/office/drawing/2014/main" id="{187997CA-4E89-F85A-9FDC-AD3675EBB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90295" y="3704073"/>
            <a:ext cx="465302" cy="525025"/>
          </a:xfrm>
          <a:prstGeom prst="rect">
            <a:avLst/>
          </a:prstGeom>
        </p:spPr>
      </p:pic>
      <p:cxnSp>
        <p:nvCxnSpPr>
          <p:cNvPr id="17" name="Conexão: Ângulo Reto 16">
            <a:extLst>
              <a:ext uri="{FF2B5EF4-FFF2-40B4-BE49-F238E27FC236}">
                <a16:creationId xmlns:a16="http://schemas.microsoft.com/office/drawing/2014/main" id="{8F8CFA43-F59C-33BE-20C7-F83572EA30CD}"/>
              </a:ext>
            </a:extLst>
          </p:cNvPr>
          <p:cNvCxnSpPr>
            <a:cxnSpLocks/>
            <a:endCxn id="7" idx="2"/>
          </p:cNvCxnSpPr>
          <p:nvPr/>
        </p:nvCxnSpPr>
        <p:spPr>
          <a:xfrm rot="10800000">
            <a:off x="636344" y="4459932"/>
            <a:ext cx="633663" cy="251771"/>
          </a:xfrm>
          <a:prstGeom prst="bentConnector2">
            <a:avLst/>
          </a:prstGeom>
          <a:ln w="19050">
            <a:solidFill>
              <a:schemeClr val="accent2"/>
            </a:solidFill>
            <a:headEnd type="none" w="med" len="med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Uma imagem com coração, criatividade&#10;&#10;Descrição gerada automaticamente">
            <a:extLst>
              <a:ext uri="{FF2B5EF4-FFF2-40B4-BE49-F238E27FC236}">
                <a16:creationId xmlns:a16="http://schemas.microsoft.com/office/drawing/2014/main" id="{73A7DA93-DA66-C765-3B29-3AE47ADEB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6383" y="4346901"/>
            <a:ext cx="465302" cy="5250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7178472-035B-1A7E-A7FE-8EEEA556867C}"/>
              </a:ext>
            </a:extLst>
          </p:cNvPr>
          <p:cNvSpPr txBox="1"/>
          <p:nvPr/>
        </p:nvSpPr>
        <p:spPr>
          <a:xfrm>
            <a:off x="2520773" y="3259602"/>
            <a:ext cx="1883529" cy="64633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pt-PT" dirty="0">
                <a:solidFill>
                  <a:srgbClr val="212E3C"/>
                </a:solidFill>
              </a:rPr>
              <a:t>Unidade Industrial:</a:t>
            </a:r>
            <a:br>
              <a:rPr lang="pt-PT" dirty="0">
                <a:solidFill>
                  <a:srgbClr val="212E3C"/>
                </a:solidFill>
              </a:rPr>
            </a:br>
            <a:r>
              <a:rPr lang="pt-PT" b="1" dirty="0">
                <a:solidFill>
                  <a:srgbClr val="212E3C"/>
                </a:solidFill>
              </a:rPr>
              <a:t>Tramagal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FAF3FA6-0EDD-A3D7-A8A2-29AE1341F128}"/>
              </a:ext>
            </a:extLst>
          </p:cNvPr>
          <p:cNvSpPr txBox="1"/>
          <p:nvPr/>
        </p:nvSpPr>
        <p:spPr>
          <a:xfrm>
            <a:off x="5486400" y="2056052"/>
            <a:ext cx="654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Fundada em 1993 a FUTRIFER tem a sua sede em Lisboa e a unidade industrial no </a:t>
            </a:r>
            <a:r>
              <a:rPr lang="pt-PT" b="1" dirty="0"/>
              <a:t>Tramagal</a:t>
            </a:r>
            <a:r>
              <a:rPr lang="pt-PT" dirty="0"/>
              <a:t>, concelho de Abrantes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05A8CDA-3E9B-7CBC-091A-444C7BC96783}"/>
              </a:ext>
            </a:extLst>
          </p:cNvPr>
          <p:cNvSpPr txBox="1"/>
          <p:nvPr/>
        </p:nvSpPr>
        <p:spPr>
          <a:xfrm>
            <a:off x="5486400" y="2730247"/>
            <a:ext cx="654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Atualmente, emprega 130 pessoas a tempo inteiro nas mais diversas áreas da sua competência no domínio ferroviário, desde a atividade industrial à prestação de serviços.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1B577DF-1DB2-CC1F-AEA2-AFFE18E57691}"/>
              </a:ext>
            </a:extLst>
          </p:cNvPr>
          <p:cNvSpPr txBox="1"/>
          <p:nvPr/>
        </p:nvSpPr>
        <p:spPr>
          <a:xfrm>
            <a:off x="1153252" y="1350044"/>
            <a:ext cx="9848423" cy="89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pt-PT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Visão geral da FUTRIFER – INDÚSTRIAS FERROVIÁRIAS, S.A. </a:t>
            </a:r>
          </a:p>
          <a:p>
            <a:pPr>
              <a:lnSpc>
                <a:spcPts val="3200"/>
              </a:lnSpc>
            </a:pPr>
            <a:endParaRPr lang="pt-PT" sz="2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70A6BA7F-5577-7B8E-54E3-3D4DF07E5898}"/>
              </a:ext>
            </a:extLst>
          </p:cNvPr>
          <p:cNvCxnSpPr>
            <a:cxnSpLocks/>
          </p:cNvCxnSpPr>
          <p:nvPr/>
        </p:nvCxnSpPr>
        <p:spPr>
          <a:xfrm>
            <a:off x="1222408" y="1852746"/>
            <a:ext cx="9779268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" name="Imagem 1023">
            <a:extLst>
              <a:ext uri="{FF2B5EF4-FFF2-40B4-BE49-F238E27FC236}">
                <a16:creationId xmlns:a16="http://schemas.microsoft.com/office/drawing/2014/main" id="{0F317E53-24C5-FB21-99A2-9211B4FA25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003" y="1350044"/>
            <a:ext cx="519486" cy="669448"/>
          </a:xfrm>
          <a:prstGeom prst="rect">
            <a:avLst/>
          </a:prstGeom>
        </p:spPr>
      </p:pic>
      <p:pic>
        <p:nvPicPr>
          <p:cNvPr id="1030" name="Picture 6" descr="Vossloh | TrainsDepot.org">
            <a:extLst>
              <a:ext uri="{FF2B5EF4-FFF2-40B4-BE49-F238E27FC236}">
                <a16:creationId xmlns:a16="http://schemas.microsoft.com/office/drawing/2014/main" id="{95FA87EF-6ED8-C579-CC26-FE5F5350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72" y="1511299"/>
            <a:ext cx="1169976" cy="2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Oval 1024">
            <a:extLst>
              <a:ext uri="{FF2B5EF4-FFF2-40B4-BE49-F238E27FC236}">
                <a16:creationId xmlns:a16="http://schemas.microsoft.com/office/drawing/2014/main" id="{040589D4-1936-BB0E-A930-D2BE7FDAB0E3}"/>
              </a:ext>
            </a:extLst>
          </p:cNvPr>
          <p:cNvSpPr/>
          <p:nvPr/>
        </p:nvSpPr>
        <p:spPr>
          <a:xfrm>
            <a:off x="5024716" y="2212842"/>
            <a:ext cx="376126" cy="376126"/>
          </a:xfrm>
          <a:prstGeom prst="ellipse">
            <a:avLst/>
          </a:prstGeom>
          <a:solidFill>
            <a:srgbClr val="4C9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ym typeface="Wingdings" panose="05000000000000000000" pitchFamily="2" charset="2"/>
              </a:rPr>
              <a:t></a:t>
            </a:r>
            <a:endParaRPr lang="pt-PT" sz="2400" dirty="0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3028E476-830C-8D7A-90BD-53E690B57329}"/>
              </a:ext>
            </a:extLst>
          </p:cNvPr>
          <p:cNvSpPr/>
          <p:nvPr/>
        </p:nvSpPr>
        <p:spPr>
          <a:xfrm>
            <a:off x="5024716" y="3008646"/>
            <a:ext cx="376126" cy="376126"/>
          </a:xfrm>
          <a:prstGeom prst="ellipse">
            <a:avLst/>
          </a:prstGeom>
          <a:solidFill>
            <a:srgbClr val="4C9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ym typeface="Wingdings" panose="05000000000000000000" pitchFamily="2" charset="2"/>
              </a:rPr>
              <a:t></a:t>
            </a:r>
            <a:endParaRPr lang="pt-PT" sz="2400" dirty="0"/>
          </a:p>
        </p:txBody>
      </p:sp>
      <p:sp>
        <p:nvSpPr>
          <p:cNvPr id="1031" name="object 15">
            <a:extLst>
              <a:ext uri="{FF2B5EF4-FFF2-40B4-BE49-F238E27FC236}">
                <a16:creationId xmlns:a16="http://schemas.microsoft.com/office/drawing/2014/main" id="{B1BA590D-33C8-76F9-E3CF-EFBF9B4989C4}"/>
              </a:ext>
            </a:extLst>
          </p:cNvPr>
          <p:cNvSpPr txBox="1"/>
          <p:nvPr/>
        </p:nvSpPr>
        <p:spPr>
          <a:xfrm>
            <a:off x="4901832" y="4516480"/>
            <a:ext cx="1764000" cy="54000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vert="horz" wrap="square" lIns="72000" tIns="0" rIns="0" bIns="0" rtlCol="0" anchor="ctr">
            <a:noAutofit/>
          </a:bodyPr>
          <a:lstStyle/>
          <a:p>
            <a:pPr marL="12065" marR="5080">
              <a:lnSpc>
                <a:spcPct val="100000"/>
              </a:lnSpc>
              <a:spcBef>
                <a:spcPts val="105"/>
              </a:spcBef>
            </a:pPr>
            <a:r>
              <a:rPr lang="pt-PT" sz="1400" b="1" spc="-5" dirty="0">
                <a:solidFill>
                  <a:srgbClr val="FFFFFF"/>
                </a:solidFill>
                <a:cs typeface="Arial"/>
              </a:rPr>
              <a:t>Fabrico e montagem de Aparelhos de Via</a:t>
            </a:r>
            <a:endParaRPr sz="1400" dirty="0">
              <a:cs typeface="Arial"/>
            </a:endParaRPr>
          </a:p>
        </p:txBody>
      </p:sp>
      <p:sp>
        <p:nvSpPr>
          <p:cNvPr id="1033" name="object 19">
            <a:extLst>
              <a:ext uri="{FF2B5EF4-FFF2-40B4-BE49-F238E27FC236}">
                <a16:creationId xmlns:a16="http://schemas.microsoft.com/office/drawing/2014/main" id="{999A180C-0DCC-DB89-02F7-D68AA338C30C}"/>
              </a:ext>
            </a:extLst>
          </p:cNvPr>
          <p:cNvSpPr txBox="1"/>
          <p:nvPr/>
        </p:nvSpPr>
        <p:spPr>
          <a:xfrm>
            <a:off x="6754635" y="4516480"/>
            <a:ext cx="1808986" cy="54000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vert="horz" wrap="square" lIns="72000" tIns="0" rIns="0" bIns="0" rtlCol="0" anchor="ctr">
            <a:noAutofit/>
          </a:bodyPr>
          <a:lstStyle/>
          <a:p>
            <a:pPr marL="12700" marR="5080" indent="33020">
              <a:lnSpc>
                <a:spcPct val="100000"/>
              </a:lnSpc>
              <a:spcBef>
                <a:spcPts val="105"/>
              </a:spcBef>
            </a:pPr>
            <a:r>
              <a:rPr lang="pt-PT" sz="1400" b="1" spc="-5" dirty="0">
                <a:solidFill>
                  <a:srgbClr val="FFFFFF"/>
                </a:solidFill>
                <a:cs typeface="Arial"/>
              </a:rPr>
              <a:t>Regeneração de Aparelhos</a:t>
            </a:r>
            <a:endParaRPr sz="1400" dirty="0">
              <a:cs typeface="Arial"/>
            </a:endParaRPr>
          </a:p>
        </p:txBody>
      </p:sp>
      <p:sp>
        <p:nvSpPr>
          <p:cNvPr id="1035" name="object 21">
            <a:extLst>
              <a:ext uri="{FF2B5EF4-FFF2-40B4-BE49-F238E27FC236}">
                <a16:creationId xmlns:a16="http://schemas.microsoft.com/office/drawing/2014/main" id="{0C9EE8E4-F9A0-9D7B-2672-D3EA04A6F9E7}"/>
              </a:ext>
            </a:extLst>
          </p:cNvPr>
          <p:cNvSpPr txBox="1"/>
          <p:nvPr/>
        </p:nvSpPr>
        <p:spPr>
          <a:xfrm>
            <a:off x="8663070" y="4516480"/>
            <a:ext cx="1655063" cy="54000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vert="horz" wrap="square" lIns="72000" tIns="0" rIns="0" bIns="0" rtlCol="0" anchor="ctr">
            <a:noAutofit/>
          </a:bodyPr>
          <a:lstStyle/>
          <a:p>
            <a:pPr marL="12700" marR="5080" indent="-12700">
              <a:lnSpc>
                <a:spcPct val="100000"/>
              </a:lnSpc>
              <a:spcBef>
                <a:spcPts val="105"/>
              </a:spcBef>
            </a:pPr>
            <a:r>
              <a:rPr lang="pt-PT" sz="1400" b="1" spc="-5" dirty="0">
                <a:solidFill>
                  <a:srgbClr val="FFFFFF"/>
                </a:solidFill>
                <a:cs typeface="Arial"/>
              </a:rPr>
              <a:t>Serviços e Manutenção de Via</a:t>
            </a:r>
            <a:endParaRPr sz="1400" dirty="0">
              <a:cs typeface="Arial"/>
            </a:endParaRPr>
          </a:p>
        </p:txBody>
      </p:sp>
      <p:sp>
        <p:nvSpPr>
          <p:cNvPr id="1037" name="object 23">
            <a:extLst>
              <a:ext uri="{FF2B5EF4-FFF2-40B4-BE49-F238E27FC236}">
                <a16:creationId xmlns:a16="http://schemas.microsoft.com/office/drawing/2014/main" id="{42BB46B4-D1E6-54F7-24EF-9F937B232DDA}"/>
              </a:ext>
            </a:extLst>
          </p:cNvPr>
          <p:cNvSpPr txBox="1"/>
          <p:nvPr/>
        </p:nvSpPr>
        <p:spPr>
          <a:xfrm>
            <a:off x="10417188" y="4516480"/>
            <a:ext cx="1764000" cy="54000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vert="horz" wrap="square" lIns="72000" tIns="0" rIns="0" bIns="0" rtlCol="0" anchor="ctr">
            <a:noAutofit/>
          </a:bodyPr>
          <a:lstStyle/>
          <a:p>
            <a:pPr marL="12700" marR="5080" indent="-1905">
              <a:lnSpc>
                <a:spcPct val="100000"/>
              </a:lnSpc>
              <a:spcBef>
                <a:spcPts val="105"/>
              </a:spcBef>
            </a:pPr>
            <a:r>
              <a:rPr lang="pt-PT" sz="1400" b="1" spc="-5" dirty="0">
                <a:solidFill>
                  <a:srgbClr val="FFFFFF"/>
                </a:solidFill>
                <a:cs typeface="Arial"/>
              </a:rPr>
              <a:t>Comercialização</a:t>
            </a:r>
            <a:endParaRPr sz="1400" dirty="0">
              <a:cs typeface="Arial"/>
            </a:endParaRPr>
          </a:p>
        </p:txBody>
      </p:sp>
      <p:pic>
        <p:nvPicPr>
          <p:cNvPr id="1038" name="object 24">
            <a:extLst>
              <a:ext uri="{FF2B5EF4-FFF2-40B4-BE49-F238E27FC236}">
                <a16:creationId xmlns:a16="http://schemas.microsoft.com/office/drawing/2014/main" id="{F2191964-F072-963B-174A-89B87EF7BD1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63070" y="5115916"/>
            <a:ext cx="1655063" cy="12984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9" name="object 25">
            <a:extLst>
              <a:ext uri="{FF2B5EF4-FFF2-40B4-BE49-F238E27FC236}">
                <a16:creationId xmlns:a16="http://schemas.microsoft.com/office/drawing/2014/main" id="{59CB76E0-A629-DDF5-11DA-DED54BC8878F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1832" y="5115916"/>
            <a:ext cx="1772411" cy="12984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0" name="object 26">
            <a:extLst>
              <a:ext uri="{FF2B5EF4-FFF2-40B4-BE49-F238E27FC236}">
                <a16:creationId xmlns:a16="http://schemas.microsoft.com/office/drawing/2014/main" id="{6F7D9FA6-ABF6-DD1D-AD9F-6366A7FEEDC7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17188" y="5115916"/>
            <a:ext cx="1760219" cy="13030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1" name="object 27">
            <a:extLst>
              <a:ext uri="{FF2B5EF4-FFF2-40B4-BE49-F238E27FC236}">
                <a16:creationId xmlns:a16="http://schemas.microsoft.com/office/drawing/2014/main" id="{88DB3E40-6D56-0586-023F-6DC0A11C245F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54635" y="5115916"/>
            <a:ext cx="1808987" cy="13441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53" name="CaixaDeTexto 1052">
            <a:extLst>
              <a:ext uri="{FF2B5EF4-FFF2-40B4-BE49-F238E27FC236}">
                <a16:creationId xmlns:a16="http://schemas.microsoft.com/office/drawing/2014/main" id="{F4879882-6ED7-CC8A-F1F6-F9B0E0AD1D4E}"/>
              </a:ext>
            </a:extLst>
          </p:cNvPr>
          <p:cNvSpPr txBox="1"/>
          <p:nvPr/>
        </p:nvSpPr>
        <p:spPr>
          <a:xfrm>
            <a:off x="5486400" y="3653577"/>
            <a:ext cx="654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Juntamente com as demais filiais da Diorama, Satepor, Futrimetal e </a:t>
            </a:r>
            <a:r>
              <a:rPr lang="pt-PT" dirty="0" err="1"/>
              <a:t>Porsol</a:t>
            </a:r>
            <a:r>
              <a:rPr lang="pt-PT" dirty="0"/>
              <a:t> Rail constitui um </a:t>
            </a:r>
            <a:r>
              <a:rPr lang="pt-PT" b="1" dirty="0"/>
              <a:t>cluster ferroviário </a:t>
            </a:r>
            <a:r>
              <a:rPr lang="pt-PT" dirty="0"/>
              <a:t>de elevado interesse regional para os seus habitantes bem como para o país.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B06572F1-7B03-34C0-D8D5-21CC58C70086}"/>
              </a:ext>
            </a:extLst>
          </p:cNvPr>
          <p:cNvSpPr/>
          <p:nvPr/>
        </p:nvSpPr>
        <p:spPr>
          <a:xfrm>
            <a:off x="5024716" y="3931976"/>
            <a:ext cx="376126" cy="376126"/>
          </a:xfrm>
          <a:prstGeom prst="ellipse">
            <a:avLst/>
          </a:prstGeom>
          <a:solidFill>
            <a:srgbClr val="4C9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ym typeface="Wingdings" panose="05000000000000000000" pitchFamily="2" charset="2"/>
              </a:rPr>
              <a:t></a:t>
            </a:r>
            <a:endParaRPr lang="pt-PT" sz="2400" dirty="0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3F371DA-34CE-41B7-B4F8-A606210016B0}"/>
              </a:ext>
            </a:extLst>
          </p:cNvPr>
          <p:cNvGrpSpPr/>
          <p:nvPr/>
        </p:nvGrpSpPr>
        <p:grpSpPr>
          <a:xfrm>
            <a:off x="2871267" y="4608301"/>
            <a:ext cx="1834811" cy="1531589"/>
            <a:chOff x="352511" y="4599987"/>
            <a:chExt cx="1834811" cy="1531589"/>
          </a:xfrm>
        </p:grpSpPr>
        <p:sp>
          <p:nvSpPr>
            <p:cNvPr id="32" name="Retângulo: Cantos Diagonais Arredondados 31">
              <a:extLst>
                <a:ext uri="{FF2B5EF4-FFF2-40B4-BE49-F238E27FC236}">
                  <a16:creationId xmlns:a16="http://schemas.microsoft.com/office/drawing/2014/main" id="{BEF8265C-E069-41B7-AF64-8157BDB9592A}"/>
                </a:ext>
              </a:extLst>
            </p:cNvPr>
            <p:cNvSpPr/>
            <p:nvPr/>
          </p:nvSpPr>
          <p:spPr>
            <a:xfrm>
              <a:off x="622489" y="5172905"/>
              <a:ext cx="1299179" cy="390515"/>
            </a:xfrm>
            <a:prstGeom prst="round2DiagRect">
              <a:avLst>
                <a:gd name="adj1" fmla="val 39228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4D69DB3E-14FF-466B-B9EC-83551FD08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72" y="4716147"/>
              <a:ext cx="1348472" cy="412865"/>
            </a:xfrm>
            <a:prstGeom prst="rect">
              <a:avLst/>
            </a:prstGeom>
          </p:spPr>
        </p:pic>
        <p:sp>
          <p:nvSpPr>
            <p:cNvPr id="34" name="Retângulo: Cantos Diagonais Arredondados 33">
              <a:extLst>
                <a:ext uri="{FF2B5EF4-FFF2-40B4-BE49-F238E27FC236}">
                  <a16:creationId xmlns:a16="http://schemas.microsoft.com/office/drawing/2014/main" id="{15AE6C7E-245C-407B-AB1D-09E12E840B9F}"/>
                </a:ext>
              </a:extLst>
            </p:cNvPr>
            <p:cNvSpPr/>
            <p:nvPr/>
          </p:nvSpPr>
          <p:spPr>
            <a:xfrm>
              <a:off x="352511" y="4599987"/>
              <a:ext cx="1569595" cy="961052"/>
            </a:xfrm>
            <a:prstGeom prst="round2DiagRect">
              <a:avLst/>
            </a:prstGeom>
            <a:noFill/>
            <a:ln>
              <a:solidFill>
                <a:srgbClr val="4C9F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5" name="Retângulo: Cantos Diagonais Arredondados 34">
              <a:extLst>
                <a:ext uri="{FF2B5EF4-FFF2-40B4-BE49-F238E27FC236}">
                  <a16:creationId xmlns:a16="http://schemas.microsoft.com/office/drawing/2014/main" id="{84B18951-8AC4-4384-8827-06B605124159}"/>
                </a:ext>
              </a:extLst>
            </p:cNvPr>
            <p:cNvSpPr/>
            <p:nvPr/>
          </p:nvSpPr>
          <p:spPr>
            <a:xfrm>
              <a:off x="617727" y="5170524"/>
              <a:ext cx="1569595" cy="961052"/>
            </a:xfrm>
            <a:prstGeom prst="round2DiagRect">
              <a:avLst/>
            </a:prstGeom>
            <a:noFill/>
            <a:ln>
              <a:solidFill>
                <a:srgbClr val="EF40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010F136-1FB9-4BD2-A6B1-D7799DD2894A}"/>
                </a:ext>
              </a:extLst>
            </p:cNvPr>
            <p:cNvSpPr txBox="1"/>
            <p:nvPr/>
          </p:nvSpPr>
          <p:spPr>
            <a:xfrm>
              <a:off x="1106553" y="5348872"/>
              <a:ext cx="7774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1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ptos" panose="020B0004020202020204" pitchFamily="34" charset="0"/>
                </a:rPr>
                <a:t>FUTRIFER, SA</a:t>
              </a:r>
            </a:p>
          </p:txBody>
        </p:sp>
        <p:pic>
          <p:nvPicPr>
            <p:cNvPr id="37" name="Imagem 36" descr="4-Futrifer.jpg">
              <a:extLst>
                <a:ext uri="{FF2B5EF4-FFF2-40B4-BE49-F238E27FC236}">
                  <a16:creationId xmlns:a16="http://schemas.microsoft.com/office/drawing/2014/main" id="{8F44F25B-FCF6-4556-AE52-0CB85C6BEA46}"/>
                </a:ext>
              </a:extLst>
            </p:cNvPr>
            <p:cNvPicPr/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b="18613"/>
            <a:stretch/>
          </p:blipFill>
          <p:spPr>
            <a:xfrm>
              <a:off x="725205" y="5189328"/>
              <a:ext cx="330703" cy="346619"/>
            </a:xfrm>
            <a:prstGeom prst="rect">
              <a:avLst/>
            </a:prstGeom>
            <a:noFill/>
          </p:spPr>
        </p:pic>
        <p:pic>
          <p:nvPicPr>
            <p:cNvPr id="38" name="Imagem 37" descr="Uma imagem com texto, Tipo de letra, logótipo, Gráficos&#10;&#10;Descrição gerada automaticamente">
              <a:extLst>
                <a:ext uri="{FF2B5EF4-FFF2-40B4-BE49-F238E27FC236}">
                  <a16:creationId xmlns:a16="http://schemas.microsoft.com/office/drawing/2014/main" id="{57B0FAAE-A019-4E7F-98FB-3634670F3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51"/>
            <a:stretch/>
          </p:blipFill>
          <p:spPr>
            <a:xfrm>
              <a:off x="800167" y="5651050"/>
              <a:ext cx="1204715" cy="372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76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31C76423-D56D-2031-320A-54B2965A0C57}"/>
              </a:ext>
            </a:extLst>
          </p:cNvPr>
          <p:cNvSpPr/>
          <p:nvPr/>
        </p:nvSpPr>
        <p:spPr>
          <a:xfrm>
            <a:off x="0" y="3017039"/>
            <a:ext cx="12192000" cy="2621761"/>
          </a:xfrm>
          <a:prstGeom prst="rect">
            <a:avLst/>
          </a:prstGeom>
          <a:solidFill>
            <a:srgbClr val="DCA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FC04E8-69CF-3FE6-07E5-BDA314C9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" t="5123" r="12303" b="7776"/>
          <a:stretch/>
        </p:blipFill>
        <p:spPr>
          <a:xfrm>
            <a:off x="945088" y="2108200"/>
            <a:ext cx="7501474" cy="4306708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24" name="object 16">
            <a:extLst>
              <a:ext uri="{FF2B5EF4-FFF2-40B4-BE49-F238E27FC236}">
                <a16:creationId xmlns:a16="http://schemas.microsoft.com/office/drawing/2014/main" id="{60BED646-35D3-2040-9CEA-2AAE6D35A1B8}"/>
              </a:ext>
            </a:extLst>
          </p:cNvPr>
          <p:cNvSpPr/>
          <p:nvPr/>
        </p:nvSpPr>
        <p:spPr>
          <a:xfrm>
            <a:off x="82180" y="1406971"/>
            <a:ext cx="1407488" cy="140245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FAF3FA6-0EDD-A3D7-A8A2-29AE1341F128}"/>
              </a:ext>
            </a:extLst>
          </p:cNvPr>
          <p:cNvSpPr txBox="1"/>
          <p:nvPr/>
        </p:nvSpPr>
        <p:spPr>
          <a:xfrm>
            <a:off x="8806262" y="3245892"/>
            <a:ext cx="3238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A acionista </a:t>
            </a:r>
            <a:r>
              <a:rPr lang="pt-PT" sz="2000" dirty="0">
                <a:solidFill>
                  <a:srgbClr val="548235"/>
                </a:solidFill>
              </a:rPr>
              <a:t>VOSSLOH</a:t>
            </a:r>
            <a:r>
              <a:rPr lang="pt-PT" sz="2000" dirty="0">
                <a:solidFill>
                  <a:schemeClr val="bg1"/>
                </a:solidFill>
              </a:rPr>
              <a:t>, </a:t>
            </a:r>
            <a:r>
              <a:rPr lang="pt-PT" sz="2000" b="1" dirty="0">
                <a:solidFill>
                  <a:schemeClr val="bg1"/>
                </a:solidFill>
              </a:rPr>
              <a:t>líder europeu </a:t>
            </a:r>
            <a:r>
              <a:rPr lang="pt-PT" sz="2000" dirty="0">
                <a:solidFill>
                  <a:schemeClr val="bg1"/>
                </a:solidFill>
              </a:rPr>
              <a:t>do mercado mundial no setor ferroviário, tem expressão ao nível </a:t>
            </a:r>
            <a:r>
              <a:rPr lang="pt-PT" sz="2000" b="1" dirty="0">
                <a:solidFill>
                  <a:schemeClr val="bg1"/>
                </a:solidFill>
              </a:rPr>
              <a:t>intercontinental</a:t>
            </a:r>
            <a:r>
              <a:rPr lang="pt-PT" sz="2000" dirty="0">
                <a:solidFill>
                  <a:schemeClr val="bg1"/>
                </a:solidFill>
              </a:rPr>
              <a:t>, contando com participadas em todo o mundo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1B577DF-1DB2-CC1F-AEA2-AFFE18E57691}"/>
              </a:ext>
            </a:extLst>
          </p:cNvPr>
          <p:cNvSpPr txBox="1"/>
          <p:nvPr/>
        </p:nvSpPr>
        <p:spPr>
          <a:xfrm>
            <a:off x="1153252" y="1350044"/>
            <a:ext cx="9848423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pt-P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VOSSLOH</a:t>
            </a:r>
            <a:r>
              <a:rPr lang="pt-PT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</a:t>
            </a:r>
            <a:r>
              <a:rPr lang="pt-P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Parceiro Internacional</a:t>
            </a: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70A6BA7F-5577-7B8E-54E3-3D4DF07E5898}"/>
              </a:ext>
            </a:extLst>
          </p:cNvPr>
          <p:cNvCxnSpPr>
            <a:cxnSpLocks/>
          </p:cNvCxnSpPr>
          <p:nvPr/>
        </p:nvCxnSpPr>
        <p:spPr>
          <a:xfrm>
            <a:off x="1222408" y="1852746"/>
            <a:ext cx="9779268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" name="Imagem 1023">
            <a:extLst>
              <a:ext uri="{FF2B5EF4-FFF2-40B4-BE49-F238E27FC236}">
                <a16:creationId xmlns:a16="http://schemas.microsoft.com/office/drawing/2014/main" id="{0F317E53-24C5-FB21-99A2-9211B4FA25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003" y="1350044"/>
            <a:ext cx="519486" cy="669448"/>
          </a:xfrm>
          <a:prstGeom prst="rect">
            <a:avLst/>
          </a:prstGeom>
        </p:spPr>
      </p:pic>
      <p:pic>
        <p:nvPicPr>
          <p:cNvPr id="1030" name="Picture 6" descr="Vossloh | TrainsDepot.org">
            <a:extLst>
              <a:ext uri="{FF2B5EF4-FFF2-40B4-BE49-F238E27FC236}">
                <a16:creationId xmlns:a16="http://schemas.microsoft.com/office/drawing/2014/main" id="{95FA87EF-6ED8-C579-CC26-FE5F5350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72" y="1511299"/>
            <a:ext cx="1169976" cy="2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a 9">
            <a:extLst>
              <a:ext uri="{FF2B5EF4-FFF2-40B4-BE49-F238E27FC236}">
                <a16:creationId xmlns:a16="http://schemas.microsoft.com/office/drawing/2014/main" id="{E321DF2A-D923-252F-442D-07E66FCFBE2F}"/>
              </a:ext>
            </a:extLst>
          </p:cNvPr>
          <p:cNvSpPr/>
          <p:nvPr/>
        </p:nvSpPr>
        <p:spPr>
          <a:xfrm rot="2363214">
            <a:off x="5640534" y="2606190"/>
            <a:ext cx="1259163" cy="1284382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DCA639">
              <a:alpha val="89804"/>
            </a:srgb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14" name="Forma 13">
            <a:extLst>
              <a:ext uri="{FF2B5EF4-FFF2-40B4-BE49-F238E27FC236}">
                <a16:creationId xmlns:a16="http://schemas.microsoft.com/office/drawing/2014/main" id="{215CA4E7-9A96-878E-2F01-289BFF7DCE2B}"/>
              </a:ext>
            </a:extLst>
          </p:cNvPr>
          <p:cNvSpPr/>
          <p:nvPr/>
        </p:nvSpPr>
        <p:spPr>
          <a:xfrm rot="3791971">
            <a:off x="5301381" y="3366269"/>
            <a:ext cx="2168564" cy="1657554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DCA639">
              <a:alpha val="89804"/>
            </a:srgb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15" name="Forma 14">
            <a:extLst>
              <a:ext uri="{FF2B5EF4-FFF2-40B4-BE49-F238E27FC236}">
                <a16:creationId xmlns:a16="http://schemas.microsoft.com/office/drawing/2014/main" id="{DAE707AD-71D6-7820-C5A4-0004304C1A04}"/>
              </a:ext>
            </a:extLst>
          </p:cNvPr>
          <p:cNvSpPr/>
          <p:nvPr/>
        </p:nvSpPr>
        <p:spPr>
          <a:xfrm rot="18131106" flipH="1">
            <a:off x="2724045" y="3261555"/>
            <a:ext cx="1449689" cy="1108078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DCA639">
              <a:alpha val="89804"/>
            </a:srgb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16" name="Forma 15">
            <a:extLst>
              <a:ext uri="{FF2B5EF4-FFF2-40B4-BE49-F238E27FC236}">
                <a16:creationId xmlns:a16="http://schemas.microsoft.com/office/drawing/2014/main" id="{0C130698-46EA-DB08-6619-5045EDC5A38F}"/>
              </a:ext>
            </a:extLst>
          </p:cNvPr>
          <p:cNvSpPr/>
          <p:nvPr/>
        </p:nvSpPr>
        <p:spPr>
          <a:xfrm rot="16783249" flipH="1">
            <a:off x="3081028" y="3985761"/>
            <a:ext cx="1576830" cy="120525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DCA639">
              <a:alpha val="89804"/>
            </a:srgb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64042A6F-E586-1435-92E6-14136726E746}"/>
              </a:ext>
            </a:extLst>
          </p:cNvPr>
          <p:cNvSpPr/>
          <p:nvPr/>
        </p:nvSpPr>
        <p:spPr>
          <a:xfrm rot="21422374">
            <a:off x="4713322" y="3837035"/>
            <a:ext cx="390188" cy="849037"/>
          </a:xfrm>
          <a:custGeom>
            <a:avLst/>
            <a:gdLst>
              <a:gd name="connsiteX0" fmla="*/ 0 w 390188"/>
              <a:gd name="connsiteY0" fmla="*/ 653167 h 848261"/>
              <a:gd name="connsiteX1" fmla="*/ 97547 w 390188"/>
              <a:gd name="connsiteY1" fmla="*/ 653167 h 848261"/>
              <a:gd name="connsiteX2" fmla="*/ 97547 w 390188"/>
              <a:gd name="connsiteY2" fmla="*/ 0 h 848261"/>
              <a:gd name="connsiteX3" fmla="*/ 292641 w 390188"/>
              <a:gd name="connsiteY3" fmla="*/ 0 h 848261"/>
              <a:gd name="connsiteX4" fmla="*/ 292641 w 390188"/>
              <a:gd name="connsiteY4" fmla="*/ 653167 h 848261"/>
              <a:gd name="connsiteX5" fmla="*/ 390188 w 390188"/>
              <a:gd name="connsiteY5" fmla="*/ 653167 h 848261"/>
              <a:gd name="connsiteX6" fmla="*/ 195094 w 390188"/>
              <a:gd name="connsiteY6" fmla="*/ 848261 h 848261"/>
              <a:gd name="connsiteX7" fmla="*/ 0 w 390188"/>
              <a:gd name="connsiteY7" fmla="*/ 653167 h 848261"/>
              <a:gd name="connsiteX0" fmla="*/ 0 w 390188"/>
              <a:gd name="connsiteY0" fmla="*/ 653943 h 849037"/>
              <a:gd name="connsiteX1" fmla="*/ 97547 w 390188"/>
              <a:gd name="connsiteY1" fmla="*/ 653943 h 849037"/>
              <a:gd name="connsiteX2" fmla="*/ 97547 w 390188"/>
              <a:gd name="connsiteY2" fmla="*/ 776 h 849037"/>
              <a:gd name="connsiteX3" fmla="*/ 191125 w 390188"/>
              <a:gd name="connsiteY3" fmla="*/ 0 h 849037"/>
              <a:gd name="connsiteX4" fmla="*/ 292641 w 390188"/>
              <a:gd name="connsiteY4" fmla="*/ 776 h 849037"/>
              <a:gd name="connsiteX5" fmla="*/ 292641 w 390188"/>
              <a:gd name="connsiteY5" fmla="*/ 653943 h 849037"/>
              <a:gd name="connsiteX6" fmla="*/ 390188 w 390188"/>
              <a:gd name="connsiteY6" fmla="*/ 653943 h 849037"/>
              <a:gd name="connsiteX7" fmla="*/ 195094 w 390188"/>
              <a:gd name="connsiteY7" fmla="*/ 849037 h 849037"/>
              <a:gd name="connsiteX8" fmla="*/ 0 w 390188"/>
              <a:gd name="connsiteY8" fmla="*/ 653943 h 849037"/>
              <a:gd name="connsiteX0" fmla="*/ 0 w 390188"/>
              <a:gd name="connsiteY0" fmla="*/ 653943 h 849037"/>
              <a:gd name="connsiteX1" fmla="*/ 97547 w 390188"/>
              <a:gd name="connsiteY1" fmla="*/ 653943 h 849037"/>
              <a:gd name="connsiteX2" fmla="*/ 97547 w 390188"/>
              <a:gd name="connsiteY2" fmla="*/ 776 h 849037"/>
              <a:gd name="connsiteX3" fmla="*/ 191125 w 390188"/>
              <a:gd name="connsiteY3" fmla="*/ 0 h 849037"/>
              <a:gd name="connsiteX4" fmla="*/ 292641 w 390188"/>
              <a:gd name="connsiteY4" fmla="*/ 653943 h 849037"/>
              <a:gd name="connsiteX5" fmla="*/ 390188 w 390188"/>
              <a:gd name="connsiteY5" fmla="*/ 653943 h 849037"/>
              <a:gd name="connsiteX6" fmla="*/ 195094 w 390188"/>
              <a:gd name="connsiteY6" fmla="*/ 849037 h 849037"/>
              <a:gd name="connsiteX7" fmla="*/ 0 w 390188"/>
              <a:gd name="connsiteY7" fmla="*/ 653943 h 849037"/>
              <a:gd name="connsiteX0" fmla="*/ 0 w 390188"/>
              <a:gd name="connsiteY0" fmla="*/ 653943 h 849037"/>
              <a:gd name="connsiteX1" fmla="*/ 97547 w 390188"/>
              <a:gd name="connsiteY1" fmla="*/ 653943 h 849037"/>
              <a:gd name="connsiteX2" fmla="*/ 191125 w 390188"/>
              <a:gd name="connsiteY2" fmla="*/ 0 h 849037"/>
              <a:gd name="connsiteX3" fmla="*/ 292641 w 390188"/>
              <a:gd name="connsiteY3" fmla="*/ 653943 h 849037"/>
              <a:gd name="connsiteX4" fmla="*/ 390188 w 390188"/>
              <a:gd name="connsiteY4" fmla="*/ 653943 h 849037"/>
              <a:gd name="connsiteX5" fmla="*/ 195094 w 390188"/>
              <a:gd name="connsiteY5" fmla="*/ 849037 h 849037"/>
              <a:gd name="connsiteX6" fmla="*/ 0 w 390188"/>
              <a:gd name="connsiteY6" fmla="*/ 653943 h 84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188" h="849037">
                <a:moveTo>
                  <a:pt x="0" y="653943"/>
                </a:moveTo>
                <a:lnTo>
                  <a:pt x="97547" y="653943"/>
                </a:lnTo>
                <a:lnTo>
                  <a:pt x="191125" y="0"/>
                </a:lnTo>
                <a:lnTo>
                  <a:pt x="292641" y="653943"/>
                </a:lnTo>
                <a:lnTo>
                  <a:pt x="390188" y="653943"/>
                </a:lnTo>
                <a:lnTo>
                  <a:pt x="195094" y="849037"/>
                </a:lnTo>
                <a:lnTo>
                  <a:pt x="0" y="653943"/>
                </a:lnTo>
                <a:close/>
              </a:path>
            </a:pathLst>
          </a:custGeom>
          <a:solidFill>
            <a:srgbClr val="DCA639">
              <a:alpha val="89804"/>
            </a:srgb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8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0742" y="1492600"/>
            <a:ext cx="11103237" cy="4977603"/>
          </a:xfrm>
          <a:custGeom>
            <a:avLst/>
            <a:gdLst/>
            <a:ahLst/>
            <a:cxnLst/>
            <a:rect l="l" t="t" r="r" b="b"/>
            <a:pathLst>
              <a:path w="12001500" h="6477000">
                <a:moveTo>
                  <a:pt x="0" y="6477000"/>
                </a:moveTo>
                <a:lnTo>
                  <a:pt x="12001500" y="6477000"/>
                </a:lnTo>
                <a:lnTo>
                  <a:pt x="12001500" y="0"/>
                </a:lnTo>
                <a:lnTo>
                  <a:pt x="0" y="0"/>
                </a:lnTo>
                <a:lnTo>
                  <a:pt x="0" y="647700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75870" y="5331795"/>
            <a:ext cx="1548578" cy="1284905"/>
          </a:xfrm>
          <a:custGeom>
            <a:avLst/>
            <a:gdLst/>
            <a:ahLst/>
            <a:cxnLst/>
            <a:rect l="l" t="t" r="r" b="b"/>
            <a:pathLst>
              <a:path w="1673859" h="1671954">
                <a:moveTo>
                  <a:pt x="1673352" y="0"/>
                </a:moveTo>
                <a:lnTo>
                  <a:pt x="0" y="1671827"/>
                </a:lnTo>
                <a:lnTo>
                  <a:pt x="1673352" y="1671827"/>
                </a:lnTo>
                <a:lnTo>
                  <a:pt x="16733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500" y="1346200"/>
            <a:ext cx="660319" cy="547048"/>
          </a:xfrm>
          <a:custGeom>
            <a:avLst/>
            <a:gdLst/>
            <a:ahLst/>
            <a:cxnLst/>
            <a:rect l="l" t="t" r="r" b="b"/>
            <a:pathLst>
              <a:path w="713740" h="711835">
                <a:moveTo>
                  <a:pt x="713232" y="0"/>
                </a:moveTo>
                <a:lnTo>
                  <a:pt x="0" y="0"/>
                </a:lnTo>
                <a:lnTo>
                  <a:pt x="0" y="711708"/>
                </a:lnTo>
                <a:lnTo>
                  <a:pt x="71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04595" y="6354253"/>
            <a:ext cx="135706" cy="106872"/>
          </a:xfrm>
          <a:custGeom>
            <a:avLst/>
            <a:gdLst/>
            <a:ahLst/>
            <a:cxnLst/>
            <a:rect l="l" t="t" r="r" b="b"/>
            <a:pathLst>
              <a:path w="146684" h="139065">
                <a:moveTo>
                  <a:pt x="146303" y="0"/>
                </a:moveTo>
                <a:lnTo>
                  <a:pt x="98932" y="0"/>
                </a:lnTo>
                <a:lnTo>
                  <a:pt x="75310" y="95072"/>
                </a:lnTo>
                <a:lnTo>
                  <a:pt x="74802" y="95072"/>
                </a:lnTo>
                <a:lnTo>
                  <a:pt x="50546" y="0"/>
                </a:lnTo>
                <a:lnTo>
                  <a:pt x="0" y="0"/>
                </a:lnTo>
                <a:lnTo>
                  <a:pt x="44069" y="138683"/>
                </a:lnTo>
                <a:lnTo>
                  <a:pt x="101346" y="138683"/>
                </a:lnTo>
                <a:lnTo>
                  <a:pt x="146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80943" y="6307406"/>
            <a:ext cx="256726" cy="156160"/>
          </a:xfrm>
          <a:custGeom>
            <a:avLst/>
            <a:gdLst/>
            <a:ahLst/>
            <a:cxnLst/>
            <a:rect l="l" t="t" r="r" b="b"/>
            <a:pathLst>
              <a:path w="277495" h="203200">
                <a:moveTo>
                  <a:pt x="105156" y="157264"/>
                </a:moveTo>
                <a:lnTo>
                  <a:pt x="76962" y="118529"/>
                </a:lnTo>
                <a:lnTo>
                  <a:pt x="49022" y="108394"/>
                </a:lnTo>
                <a:lnTo>
                  <a:pt x="44450" y="105219"/>
                </a:lnTo>
                <a:lnTo>
                  <a:pt x="44450" y="93002"/>
                </a:lnTo>
                <a:lnTo>
                  <a:pt x="52324" y="90309"/>
                </a:lnTo>
                <a:lnTo>
                  <a:pt x="61722" y="90309"/>
                </a:lnTo>
                <a:lnTo>
                  <a:pt x="71183" y="91084"/>
                </a:lnTo>
                <a:lnTo>
                  <a:pt x="80441" y="93078"/>
                </a:lnTo>
                <a:lnTo>
                  <a:pt x="89039" y="95808"/>
                </a:lnTo>
                <a:lnTo>
                  <a:pt x="96520" y="98818"/>
                </a:lnTo>
                <a:lnTo>
                  <a:pt x="98044" y="64325"/>
                </a:lnTo>
                <a:lnTo>
                  <a:pt x="89623" y="61874"/>
                </a:lnTo>
                <a:lnTo>
                  <a:pt x="80035" y="59829"/>
                </a:lnTo>
                <a:lnTo>
                  <a:pt x="69646" y="58432"/>
                </a:lnTo>
                <a:lnTo>
                  <a:pt x="58801" y="57912"/>
                </a:lnTo>
                <a:lnTo>
                  <a:pt x="31546" y="61582"/>
                </a:lnTo>
                <a:lnTo>
                  <a:pt x="13347" y="71462"/>
                </a:lnTo>
                <a:lnTo>
                  <a:pt x="3162" y="85940"/>
                </a:lnTo>
                <a:lnTo>
                  <a:pt x="0" y="103339"/>
                </a:lnTo>
                <a:lnTo>
                  <a:pt x="1358" y="115735"/>
                </a:lnTo>
                <a:lnTo>
                  <a:pt x="6045" y="126479"/>
                </a:lnTo>
                <a:lnTo>
                  <a:pt x="14947" y="135420"/>
                </a:lnTo>
                <a:lnTo>
                  <a:pt x="28956" y="142417"/>
                </a:lnTo>
                <a:lnTo>
                  <a:pt x="55880" y="152006"/>
                </a:lnTo>
                <a:lnTo>
                  <a:pt x="59690" y="154635"/>
                </a:lnTo>
                <a:lnTo>
                  <a:pt x="59690" y="165773"/>
                </a:lnTo>
                <a:lnTo>
                  <a:pt x="52832" y="169227"/>
                </a:lnTo>
                <a:lnTo>
                  <a:pt x="39497" y="169227"/>
                </a:lnTo>
                <a:lnTo>
                  <a:pt x="27622" y="168224"/>
                </a:lnTo>
                <a:lnTo>
                  <a:pt x="17551" y="165735"/>
                </a:lnTo>
                <a:lnTo>
                  <a:pt x="9232" y="162547"/>
                </a:lnTo>
                <a:lnTo>
                  <a:pt x="2667" y="159435"/>
                </a:lnTo>
                <a:lnTo>
                  <a:pt x="1651" y="196354"/>
                </a:lnTo>
                <a:lnTo>
                  <a:pt x="9474" y="198577"/>
                </a:lnTo>
                <a:lnTo>
                  <a:pt x="20320" y="200609"/>
                </a:lnTo>
                <a:lnTo>
                  <a:pt x="32575" y="202120"/>
                </a:lnTo>
                <a:lnTo>
                  <a:pt x="44704" y="202692"/>
                </a:lnTo>
                <a:lnTo>
                  <a:pt x="71716" y="199631"/>
                </a:lnTo>
                <a:lnTo>
                  <a:pt x="90538" y="190741"/>
                </a:lnTo>
                <a:lnTo>
                  <a:pt x="101561" y="176466"/>
                </a:lnTo>
                <a:lnTo>
                  <a:pt x="105156" y="157264"/>
                </a:lnTo>
                <a:close/>
              </a:path>
              <a:path w="277495" h="203200">
                <a:moveTo>
                  <a:pt x="217932" y="157264"/>
                </a:moveTo>
                <a:lnTo>
                  <a:pt x="190119" y="118529"/>
                </a:lnTo>
                <a:lnTo>
                  <a:pt x="162687" y="108394"/>
                </a:lnTo>
                <a:lnTo>
                  <a:pt x="158115" y="105219"/>
                </a:lnTo>
                <a:lnTo>
                  <a:pt x="158115" y="93002"/>
                </a:lnTo>
                <a:lnTo>
                  <a:pt x="165862" y="90309"/>
                </a:lnTo>
                <a:lnTo>
                  <a:pt x="175260" y="90309"/>
                </a:lnTo>
                <a:lnTo>
                  <a:pt x="184480" y="91084"/>
                </a:lnTo>
                <a:lnTo>
                  <a:pt x="193560" y="93078"/>
                </a:lnTo>
                <a:lnTo>
                  <a:pt x="201993" y="95808"/>
                </a:lnTo>
                <a:lnTo>
                  <a:pt x="209296" y="98818"/>
                </a:lnTo>
                <a:lnTo>
                  <a:pt x="210947" y="64325"/>
                </a:lnTo>
                <a:lnTo>
                  <a:pt x="202692" y="61874"/>
                </a:lnTo>
                <a:lnTo>
                  <a:pt x="193243" y="59829"/>
                </a:lnTo>
                <a:lnTo>
                  <a:pt x="182956" y="58432"/>
                </a:lnTo>
                <a:lnTo>
                  <a:pt x="172212" y="57912"/>
                </a:lnTo>
                <a:lnTo>
                  <a:pt x="145364" y="61582"/>
                </a:lnTo>
                <a:lnTo>
                  <a:pt x="127444" y="71462"/>
                </a:lnTo>
                <a:lnTo>
                  <a:pt x="117411" y="85940"/>
                </a:lnTo>
                <a:lnTo>
                  <a:pt x="114300" y="103339"/>
                </a:lnTo>
                <a:lnTo>
                  <a:pt x="115646" y="115735"/>
                </a:lnTo>
                <a:lnTo>
                  <a:pt x="120294" y="126479"/>
                </a:lnTo>
                <a:lnTo>
                  <a:pt x="129082" y="135420"/>
                </a:lnTo>
                <a:lnTo>
                  <a:pt x="142875" y="142417"/>
                </a:lnTo>
                <a:lnTo>
                  <a:pt x="169291" y="152006"/>
                </a:lnTo>
                <a:lnTo>
                  <a:pt x="173101" y="154635"/>
                </a:lnTo>
                <a:lnTo>
                  <a:pt x="173101" y="165773"/>
                </a:lnTo>
                <a:lnTo>
                  <a:pt x="166370" y="169227"/>
                </a:lnTo>
                <a:lnTo>
                  <a:pt x="153289" y="169227"/>
                </a:lnTo>
                <a:lnTo>
                  <a:pt x="141541" y="168224"/>
                </a:lnTo>
                <a:lnTo>
                  <a:pt x="131597" y="165735"/>
                </a:lnTo>
                <a:lnTo>
                  <a:pt x="123418" y="162547"/>
                </a:lnTo>
                <a:lnTo>
                  <a:pt x="116967" y="159435"/>
                </a:lnTo>
                <a:lnTo>
                  <a:pt x="115951" y="196354"/>
                </a:lnTo>
                <a:lnTo>
                  <a:pt x="123698" y="198577"/>
                </a:lnTo>
                <a:lnTo>
                  <a:pt x="134340" y="200609"/>
                </a:lnTo>
                <a:lnTo>
                  <a:pt x="146392" y="202120"/>
                </a:lnTo>
                <a:lnTo>
                  <a:pt x="158369" y="202692"/>
                </a:lnTo>
                <a:lnTo>
                  <a:pt x="185026" y="199631"/>
                </a:lnTo>
                <a:lnTo>
                  <a:pt x="203581" y="190741"/>
                </a:lnTo>
                <a:lnTo>
                  <a:pt x="214401" y="176466"/>
                </a:lnTo>
                <a:lnTo>
                  <a:pt x="217932" y="157264"/>
                </a:lnTo>
                <a:close/>
              </a:path>
              <a:path w="277495" h="203200">
                <a:moveTo>
                  <a:pt x="277368" y="0"/>
                </a:moveTo>
                <a:lnTo>
                  <a:pt x="228600" y="0"/>
                </a:lnTo>
                <a:lnTo>
                  <a:pt x="228600" y="199644"/>
                </a:lnTo>
                <a:lnTo>
                  <a:pt x="277368" y="199644"/>
                </a:lnTo>
                <a:lnTo>
                  <a:pt x="2773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01104" y="6307406"/>
            <a:ext cx="118670" cy="153720"/>
          </a:xfrm>
          <a:custGeom>
            <a:avLst/>
            <a:gdLst/>
            <a:ahLst/>
            <a:cxnLst/>
            <a:rect l="l" t="t" r="r" b="b"/>
            <a:pathLst>
              <a:path w="128270" h="200025">
                <a:moveTo>
                  <a:pt x="48641" y="0"/>
                </a:moveTo>
                <a:lnTo>
                  <a:pt x="0" y="0"/>
                </a:lnTo>
                <a:lnTo>
                  <a:pt x="0" y="199644"/>
                </a:lnTo>
                <a:lnTo>
                  <a:pt x="48641" y="199644"/>
                </a:lnTo>
                <a:lnTo>
                  <a:pt x="48641" y="123494"/>
                </a:lnTo>
                <a:lnTo>
                  <a:pt x="49664" y="113250"/>
                </a:lnTo>
                <a:lnTo>
                  <a:pt x="52831" y="104694"/>
                </a:lnTo>
                <a:lnTo>
                  <a:pt x="58285" y="98825"/>
                </a:lnTo>
                <a:lnTo>
                  <a:pt x="66167" y="96647"/>
                </a:lnTo>
                <a:lnTo>
                  <a:pt x="75311" y="96647"/>
                </a:lnTo>
                <a:lnTo>
                  <a:pt x="79375" y="102997"/>
                </a:lnTo>
                <a:lnTo>
                  <a:pt x="79375" y="199644"/>
                </a:lnTo>
                <a:lnTo>
                  <a:pt x="128016" y="199644"/>
                </a:lnTo>
                <a:lnTo>
                  <a:pt x="128016" y="102463"/>
                </a:lnTo>
                <a:lnTo>
                  <a:pt x="124723" y="82580"/>
                </a:lnTo>
                <a:lnTo>
                  <a:pt x="115681" y="68641"/>
                </a:lnTo>
                <a:lnTo>
                  <a:pt x="102137" y="60435"/>
                </a:lnTo>
                <a:lnTo>
                  <a:pt x="85344" y="57746"/>
                </a:lnTo>
                <a:lnTo>
                  <a:pt x="73783" y="59012"/>
                </a:lnTo>
                <a:lnTo>
                  <a:pt x="63722" y="62853"/>
                </a:lnTo>
                <a:lnTo>
                  <a:pt x="55233" y="69335"/>
                </a:lnTo>
                <a:lnTo>
                  <a:pt x="48387" y="78524"/>
                </a:lnTo>
                <a:lnTo>
                  <a:pt x="47498" y="78524"/>
                </a:lnTo>
                <a:lnTo>
                  <a:pt x="48641" y="67081"/>
                </a:lnTo>
                <a:lnTo>
                  <a:pt x="4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32899" y="6349569"/>
            <a:ext cx="142756" cy="117120"/>
          </a:xfrm>
          <a:custGeom>
            <a:avLst/>
            <a:gdLst/>
            <a:ahLst/>
            <a:cxnLst/>
            <a:rect l="l" t="t" r="r" b="b"/>
            <a:pathLst>
              <a:path w="154304" h="152400">
                <a:moveTo>
                  <a:pt x="84454" y="0"/>
                </a:moveTo>
                <a:lnTo>
                  <a:pt x="112902" y="52552"/>
                </a:lnTo>
                <a:lnTo>
                  <a:pt x="82931" y="107861"/>
                </a:lnTo>
                <a:lnTo>
                  <a:pt x="44323" y="107861"/>
                </a:lnTo>
                <a:lnTo>
                  <a:pt x="74295" y="52552"/>
                </a:lnTo>
                <a:lnTo>
                  <a:pt x="48514" y="5041"/>
                </a:lnTo>
                <a:lnTo>
                  <a:pt x="28932" y="16343"/>
                </a:lnTo>
                <a:lnTo>
                  <a:pt x="13589" y="32665"/>
                </a:lnTo>
                <a:lnTo>
                  <a:pt x="3579" y="52924"/>
                </a:lnTo>
                <a:lnTo>
                  <a:pt x="0" y="76034"/>
                </a:lnTo>
                <a:lnTo>
                  <a:pt x="6042" y="105760"/>
                </a:lnTo>
                <a:lnTo>
                  <a:pt x="22526" y="130033"/>
                </a:lnTo>
                <a:lnTo>
                  <a:pt x="46988" y="146399"/>
                </a:lnTo>
                <a:lnTo>
                  <a:pt x="76962" y="152400"/>
                </a:lnTo>
                <a:lnTo>
                  <a:pt x="106935" y="146400"/>
                </a:lnTo>
                <a:lnTo>
                  <a:pt x="131397" y="130038"/>
                </a:lnTo>
                <a:lnTo>
                  <a:pt x="147881" y="105765"/>
                </a:lnTo>
                <a:lnTo>
                  <a:pt x="153924" y="76034"/>
                </a:lnTo>
                <a:lnTo>
                  <a:pt x="148552" y="47934"/>
                </a:lnTo>
                <a:lnTo>
                  <a:pt x="133810" y="24539"/>
                </a:lnTo>
                <a:lnTo>
                  <a:pt x="111758" y="7883"/>
                </a:lnTo>
                <a:lnTo>
                  <a:pt x="84454" y="0"/>
                </a:lnTo>
                <a:close/>
              </a:path>
            </a:pathLst>
          </a:custGeom>
          <a:solidFill>
            <a:srgbClr val="33AD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48830" y="6348398"/>
            <a:ext cx="140993" cy="11712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9"/>
                </a:lnTo>
                <a:lnTo>
                  <a:pt x="22336" y="22361"/>
                </a:lnTo>
                <a:lnTo>
                  <a:pt x="5994" y="46634"/>
                </a:lnTo>
                <a:lnTo>
                  <a:pt x="0" y="76365"/>
                </a:lnTo>
                <a:lnTo>
                  <a:pt x="3536" y="99475"/>
                </a:lnTo>
                <a:lnTo>
                  <a:pt x="13430" y="119734"/>
                </a:lnTo>
                <a:lnTo>
                  <a:pt x="28610" y="136056"/>
                </a:lnTo>
                <a:lnTo>
                  <a:pt x="48006" y="147358"/>
                </a:lnTo>
                <a:lnTo>
                  <a:pt x="73533" y="99847"/>
                </a:lnTo>
                <a:lnTo>
                  <a:pt x="43815" y="44475"/>
                </a:lnTo>
                <a:lnTo>
                  <a:pt x="82169" y="44475"/>
                </a:lnTo>
                <a:lnTo>
                  <a:pt x="111887" y="99847"/>
                </a:lnTo>
                <a:lnTo>
                  <a:pt x="83693" y="152400"/>
                </a:lnTo>
                <a:lnTo>
                  <a:pt x="110716" y="144516"/>
                </a:lnTo>
                <a:lnTo>
                  <a:pt x="132524" y="127860"/>
                </a:lnTo>
                <a:lnTo>
                  <a:pt x="147093" y="104465"/>
                </a:lnTo>
                <a:lnTo>
                  <a:pt x="152400" y="76365"/>
                </a:lnTo>
                <a:lnTo>
                  <a:pt x="146405" y="46639"/>
                </a:lnTo>
                <a:lnTo>
                  <a:pt x="130063" y="22366"/>
                </a:lnTo>
                <a:lnTo>
                  <a:pt x="105840" y="60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2080" y="6300888"/>
            <a:ext cx="63447" cy="1293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000" spc="-135" dirty="0">
                <a:latin typeface="Arial Black"/>
                <a:cs typeface="Arial Black"/>
              </a:rPr>
              <a:t>6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4500" y="6470203"/>
            <a:ext cx="11279479" cy="146400"/>
          </a:xfrm>
          <a:custGeom>
            <a:avLst/>
            <a:gdLst/>
            <a:ahLst/>
            <a:cxnLst/>
            <a:rect l="l" t="t" r="r" b="b"/>
            <a:pathLst>
              <a:path w="12192000" h="190500">
                <a:moveTo>
                  <a:pt x="0" y="190500"/>
                </a:moveTo>
                <a:lnTo>
                  <a:pt x="12192000" y="190500"/>
                </a:lnTo>
                <a:lnTo>
                  <a:pt x="12192000" y="0"/>
                </a:lnTo>
                <a:lnTo>
                  <a:pt x="0" y="0"/>
                </a:lnTo>
                <a:lnTo>
                  <a:pt x="0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44500" y="1346200"/>
            <a:ext cx="11279479" cy="5270404"/>
            <a:chOff x="1" y="2"/>
            <a:chExt cx="12191990" cy="6857999"/>
          </a:xfrm>
        </p:grpSpPr>
        <p:sp>
          <p:nvSpPr>
            <p:cNvPr id="13" name="object 13"/>
            <p:cNvSpPr/>
            <p:nvPr/>
          </p:nvSpPr>
          <p:spPr>
            <a:xfrm>
              <a:off x="684277" y="6492241"/>
              <a:ext cx="0" cy="85091"/>
            </a:xfrm>
            <a:custGeom>
              <a:avLst/>
              <a:gdLst/>
              <a:ahLst/>
              <a:cxnLst/>
              <a:rect l="l" t="t" r="r" b="b"/>
              <a:pathLst>
                <a:path h="85090">
                  <a:moveTo>
                    <a:pt x="0" y="0"/>
                  </a:moveTo>
                  <a:lnTo>
                    <a:pt x="0" y="84861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00" y="99063"/>
              <a:ext cx="12115789" cy="6659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" y="2"/>
              <a:ext cx="12191990" cy="6857999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713232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0" y="711708"/>
                  </a:lnTo>
                  <a:lnTo>
                    <a:pt x="0" y="6667500"/>
                  </a:lnTo>
                  <a:lnTo>
                    <a:pt x="190500" y="6667500"/>
                  </a:lnTo>
                  <a:lnTo>
                    <a:pt x="190500" y="521627"/>
                  </a:lnTo>
                  <a:lnTo>
                    <a:pt x="522325" y="190500"/>
                  </a:lnTo>
                  <a:lnTo>
                    <a:pt x="12001500" y="190500"/>
                  </a:lnTo>
                  <a:lnTo>
                    <a:pt x="12001500" y="5376507"/>
                  </a:lnTo>
                  <a:lnTo>
                    <a:pt x="10518648" y="6858000"/>
                  </a:lnTo>
                  <a:lnTo>
                    <a:pt x="12192000" y="6858000"/>
                  </a:lnTo>
                  <a:lnTo>
                    <a:pt x="12192000" y="6667500"/>
                  </a:lnTo>
                  <a:lnTo>
                    <a:pt x="12192000" y="5186172"/>
                  </a:lnTo>
                  <a:lnTo>
                    <a:pt x="12192000" y="1905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2604" y="2180247"/>
              <a:ext cx="3820792" cy="1336675"/>
            </a:xfrm>
            <a:custGeom>
              <a:avLst/>
              <a:gdLst/>
              <a:ahLst/>
              <a:cxnLst/>
              <a:rect l="l" t="t" r="r" b="b"/>
              <a:pathLst>
                <a:path w="3820795" h="1336675">
                  <a:moveTo>
                    <a:pt x="1250315" y="66598"/>
                  </a:moveTo>
                  <a:lnTo>
                    <a:pt x="1250073" y="44678"/>
                  </a:lnTo>
                  <a:lnTo>
                    <a:pt x="1248270" y="40474"/>
                  </a:lnTo>
                  <a:lnTo>
                    <a:pt x="1241145" y="23837"/>
                  </a:lnTo>
                  <a:lnTo>
                    <a:pt x="1224826" y="8039"/>
                  </a:lnTo>
                  <a:lnTo>
                    <a:pt x="1204442" y="0"/>
                  </a:lnTo>
                  <a:lnTo>
                    <a:pt x="1182522" y="203"/>
                  </a:lnTo>
                  <a:lnTo>
                    <a:pt x="1161643" y="9105"/>
                  </a:lnTo>
                  <a:lnTo>
                    <a:pt x="1145908" y="25450"/>
                  </a:lnTo>
                  <a:lnTo>
                    <a:pt x="1137907" y="45859"/>
                  </a:lnTo>
                  <a:lnTo>
                    <a:pt x="1138110" y="67779"/>
                  </a:lnTo>
                  <a:lnTo>
                    <a:pt x="1139393" y="70764"/>
                  </a:lnTo>
                  <a:lnTo>
                    <a:pt x="89369" y="794181"/>
                  </a:lnTo>
                  <a:lnTo>
                    <a:pt x="87007" y="791908"/>
                  </a:lnTo>
                  <a:lnTo>
                    <a:pt x="66598" y="783907"/>
                  </a:lnTo>
                  <a:lnTo>
                    <a:pt x="44678" y="784148"/>
                  </a:lnTo>
                  <a:lnTo>
                    <a:pt x="23850" y="793076"/>
                  </a:lnTo>
                  <a:lnTo>
                    <a:pt x="8039" y="809396"/>
                  </a:lnTo>
                  <a:lnTo>
                    <a:pt x="0" y="829767"/>
                  </a:lnTo>
                  <a:lnTo>
                    <a:pt x="203" y="851649"/>
                  </a:lnTo>
                  <a:lnTo>
                    <a:pt x="9118" y="872451"/>
                  </a:lnTo>
                  <a:lnTo>
                    <a:pt x="25450" y="888263"/>
                  </a:lnTo>
                  <a:lnTo>
                    <a:pt x="45859" y="896302"/>
                  </a:lnTo>
                  <a:lnTo>
                    <a:pt x="67779" y="896099"/>
                  </a:lnTo>
                  <a:lnTo>
                    <a:pt x="88620" y="887183"/>
                  </a:lnTo>
                  <a:lnTo>
                    <a:pt x="104419" y="870877"/>
                  </a:lnTo>
                  <a:lnTo>
                    <a:pt x="110350" y="855814"/>
                  </a:lnTo>
                  <a:lnTo>
                    <a:pt x="112458" y="850493"/>
                  </a:lnTo>
                  <a:lnTo>
                    <a:pt x="112255" y="828573"/>
                  </a:lnTo>
                  <a:lnTo>
                    <a:pt x="110972" y="825550"/>
                  </a:lnTo>
                  <a:lnTo>
                    <a:pt x="1161059" y="102209"/>
                  </a:lnTo>
                  <a:lnTo>
                    <a:pt x="1163345" y="104419"/>
                  </a:lnTo>
                  <a:lnTo>
                    <a:pt x="1183728" y="112458"/>
                  </a:lnTo>
                  <a:lnTo>
                    <a:pt x="1205649" y="112255"/>
                  </a:lnTo>
                  <a:lnTo>
                    <a:pt x="1226540" y="103339"/>
                  </a:lnTo>
                  <a:lnTo>
                    <a:pt x="1242314" y="87007"/>
                  </a:lnTo>
                  <a:lnTo>
                    <a:pt x="1250315" y="66598"/>
                  </a:lnTo>
                  <a:close/>
                </a:path>
                <a:path w="3820795" h="1336675">
                  <a:moveTo>
                    <a:pt x="3820261" y="1256499"/>
                  </a:moveTo>
                  <a:lnTo>
                    <a:pt x="3803142" y="1216291"/>
                  </a:lnTo>
                  <a:lnTo>
                    <a:pt x="3762603" y="1199984"/>
                  </a:lnTo>
                  <a:lnTo>
                    <a:pt x="3740378" y="1204734"/>
                  </a:lnTo>
                  <a:lnTo>
                    <a:pt x="3722344" y="1217168"/>
                  </a:lnTo>
                  <a:lnTo>
                    <a:pt x="3710305" y="1235456"/>
                  </a:lnTo>
                  <a:lnTo>
                    <a:pt x="3709695" y="1238656"/>
                  </a:lnTo>
                  <a:lnTo>
                    <a:pt x="1709521" y="1259878"/>
                  </a:lnTo>
                  <a:lnTo>
                    <a:pt x="1708835" y="1256690"/>
                  </a:lnTo>
                  <a:lnTo>
                    <a:pt x="1696402" y="1238643"/>
                  </a:lnTo>
                  <a:lnTo>
                    <a:pt x="1678114" y="1226578"/>
                  </a:lnTo>
                  <a:lnTo>
                    <a:pt x="1655800" y="1222336"/>
                  </a:lnTo>
                  <a:lnTo>
                    <a:pt x="1633626" y="1227086"/>
                  </a:lnTo>
                  <a:lnTo>
                    <a:pt x="1615579" y="1239520"/>
                  </a:lnTo>
                  <a:lnTo>
                    <a:pt x="1603514" y="1257808"/>
                  </a:lnTo>
                  <a:lnTo>
                    <a:pt x="1599285" y="1280121"/>
                  </a:lnTo>
                  <a:lnTo>
                    <a:pt x="1604022" y="1302296"/>
                  </a:lnTo>
                  <a:lnTo>
                    <a:pt x="1616456" y="1320342"/>
                  </a:lnTo>
                  <a:lnTo>
                    <a:pt x="1634744" y="1332407"/>
                  </a:lnTo>
                  <a:lnTo>
                    <a:pt x="1657070" y="1336636"/>
                  </a:lnTo>
                  <a:lnTo>
                    <a:pt x="1679232" y="1331899"/>
                  </a:lnTo>
                  <a:lnTo>
                    <a:pt x="1697278" y="1319466"/>
                  </a:lnTo>
                  <a:lnTo>
                    <a:pt x="1709343" y="1301178"/>
                  </a:lnTo>
                  <a:lnTo>
                    <a:pt x="1709839" y="1298536"/>
                  </a:lnTo>
                  <a:lnTo>
                    <a:pt x="1709940" y="1297978"/>
                  </a:lnTo>
                  <a:lnTo>
                    <a:pt x="3710089" y="1276756"/>
                  </a:lnTo>
                  <a:lnTo>
                    <a:pt x="3710775" y="1279944"/>
                  </a:lnTo>
                  <a:lnTo>
                    <a:pt x="3723195" y="1297990"/>
                  </a:lnTo>
                  <a:lnTo>
                    <a:pt x="3741483" y="1310055"/>
                  </a:lnTo>
                  <a:lnTo>
                    <a:pt x="3763746" y="1314284"/>
                  </a:lnTo>
                  <a:lnTo>
                    <a:pt x="3785971" y="1309547"/>
                  </a:lnTo>
                  <a:lnTo>
                    <a:pt x="3804005" y="1297114"/>
                  </a:lnTo>
                  <a:lnTo>
                    <a:pt x="3816032" y="1278826"/>
                  </a:lnTo>
                  <a:lnTo>
                    <a:pt x="3820261" y="1256499"/>
                  </a:lnTo>
                  <a:close/>
                </a:path>
              </a:pathLst>
            </a:custGeom>
            <a:solidFill>
              <a:srgbClr val="33A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78670" y="6529713"/>
              <a:ext cx="148590" cy="139700"/>
            </a:xfrm>
            <a:custGeom>
              <a:avLst/>
              <a:gdLst/>
              <a:ahLst/>
              <a:cxnLst/>
              <a:rect l="l" t="t" r="r" b="b"/>
              <a:pathLst>
                <a:path w="148590" h="139700">
                  <a:moveTo>
                    <a:pt x="148362" y="0"/>
                  </a:moveTo>
                  <a:lnTo>
                    <a:pt x="100362" y="0"/>
                  </a:lnTo>
                  <a:lnTo>
                    <a:pt x="76367" y="95348"/>
                  </a:lnTo>
                  <a:lnTo>
                    <a:pt x="75819" y="95348"/>
                  </a:lnTo>
                  <a:lnTo>
                    <a:pt x="51276" y="0"/>
                  </a:lnTo>
                  <a:lnTo>
                    <a:pt x="0" y="0"/>
                  </a:lnTo>
                  <a:lnTo>
                    <a:pt x="44712" y="139089"/>
                  </a:lnTo>
                  <a:lnTo>
                    <a:pt x="102829" y="139089"/>
                  </a:lnTo>
                  <a:lnTo>
                    <a:pt x="1483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82215" y="6468618"/>
              <a:ext cx="588644" cy="203834"/>
            </a:xfrm>
            <a:custGeom>
              <a:avLst/>
              <a:gdLst/>
              <a:ahLst/>
              <a:cxnLst/>
              <a:rect l="l" t="t" r="r" b="b"/>
              <a:pathLst>
                <a:path w="588645" h="203834">
                  <a:moveTo>
                    <a:pt x="105841" y="157734"/>
                  </a:moveTo>
                  <a:lnTo>
                    <a:pt x="77457" y="118808"/>
                  </a:lnTo>
                  <a:lnTo>
                    <a:pt x="49364" y="108635"/>
                  </a:lnTo>
                  <a:lnTo>
                    <a:pt x="44716" y="105448"/>
                  </a:lnTo>
                  <a:lnTo>
                    <a:pt x="44716" y="93179"/>
                  </a:lnTo>
                  <a:lnTo>
                    <a:pt x="52641" y="90462"/>
                  </a:lnTo>
                  <a:lnTo>
                    <a:pt x="62153" y="90462"/>
                  </a:lnTo>
                  <a:lnTo>
                    <a:pt x="71653" y="91236"/>
                  </a:lnTo>
                  <a:lnTo>
                    <a:pt x="80949" y="93230"/>
                  </a:lnTo>
                  <a:lnTo>
                    <a:pt x="89585" y="95986"/>
                  </a:lnTo>
                  <a:lnTo>
                    <a:pt x="97078" y="99009"/>
                  </a:lnTo>
                  <a:lnTo>
                    <a:pt x="98729" y="64350"/>
                  </a:lnTo>
                  <a:lnTo>
                    <a:pt x="90233" y="61887"/>
                  </a:lnTo>
                  <a:lnTo>
                    <a:pt x="80581" y="59829"/>
                  </a:lnTo>
                  <a:lnTo>
                    <a:pt x="70129" y="58432"/>
                  </a:lnTo>
                  <a:lnTo>
                    <a:pt x="59207" y="57912"/>
                  </a:lnTo>
                  <a:lnTo>
                    <a:pt x="31762" y="61595"/>
                  </a:lnTo>
                  <a:lnTo>
                    <a:pt x="13423" y="71526"/>
                  </a:lnTo>
                  <a:lnTo>
                    <a:pt x="3187" y="86067"/>
                  </a:lnTo>
                  <a:lnTo>
                    <a:pt x="0" y="103555"/>
                  </a:lnTo>
                  <a:lnTo>
                    <a:pt x="1384" y="116001"/>
                  </a:lnTo>
                  <a:lnTo>
                    <a:pt x="6108" y="126796"/>
                  </a:lnTo>
                  <a:lnTo>
                    <a:pt x="15087" y="135788"/>
                  </a:lnTo>
                  <a:lnTo>
                    <a:pt x="29197" y="142811"/>
                  </a:lnTo>
                  <a:lnTo>
                    <a:pt x="56197" y="152450"/>
                  </a:lnTo>
                  <a:lnTo>
                    <a:pt x="60032" y="155092"/>
                  </a:lnTo>
                  <a:lnTo>
                    <a:pt x="60032" y="166281"/>
                  </a:lnTo>
                  <a:lnTo>
                    <a:pt x="53200" y="169735"/>
                  </a:lnTo>
                  <a:lnTo>
                    <a:pt x="39801" y="169735"/>
                  </a:lnTo>
                  <a:lnTo>
                    <a:pt x="27825" y="168732"/>
                  </a:lnTo>
                  <a:lnTo>
                    <a:pt x="17678" y="166217"/>
                  </a:lnTo>
                  <a:lnTo>
                    <a:pt x="9309" y="163017"/>
                  </a:lnTo>
                  <a:lnTo>
                    <a:pt x="2743" y="159905"/>
                  </a:lnTo>
                  <a:lnTo>
                    <a:pt x="1651" y="197002"/>
                  </a:lnTo>
                  <a:lnTo>
                    <a:pt x="9550" y="199224"/>
                  </a:lnTo>
                  <a:lnTo>
                    <a:pt x="20447" y="201282"/>
                  </a:lnTo>
                  <a:lnTo>
                    <a:pt x="32778" y="202793"/>
                  </a:lnTo>
                  <a:lnTo>
                    <a:pt x="44996" y="203377"/>
                  </a:lnTo>
                  <a:lnTo>
                    <a:pt x="72212" y="200304"/>
                  </a:lnTo>
                  <a:lnTo>
                    <a:pt x="91160" y="191363"/>
                  </a:lnTo>
                  <a:lnTo>
                    <a:pt x="102235" y="177025"/>
                  </a:lnTo>
                  <a:lnTo>
                    <a:pt x="105841" y="157734"/>
                  </a:lnTo>
                  <a:close/>
                </a:path>
                <a:path w="588645" h="203834">
                  <a:moveTo>
                    <a:pt x="220421" y="157734"/>
                  </a:moveTo>
                  <a:lnTo>
                    <a:pt x="192049" y="118808"/>
                  </a:lnTo>
                  <a:lnTo>
                    <a:pt x="163944" y="108635"/>
                  </a:lnTo>
                  <a:lnTo>
                    <a:pt x="159296" y="105448"/>
                  </a:lnTo>
                  <a:lnTo>
                    <a:pt x="159296" y="93179"/>
                  </a:lnTo>
                  <a:lnTo>
                    <a:pt x="167233" y="90462"/>
                  </a:lnTo>
                  <a:lnTo>
                    <a:pt x="176796" y="90462"/>
                  </a:lnTo>
                  <a:lnTo>
                    <a:pt x="186270" y="91236"/>
                  </a:lnTo>
                  <a:lnTo>
                    <a:pt x="195567" y="93230"/>
                  </a:lnTo>
                  <a:lnTo>
                    <a:pt x="204203" y="95986"/>
                  </a:lnTo>
                  <a:lnTo>
                    <a:pt x="211670" y="99009"/>
                  </a:lnTo>
                  <a:lnTo>
                    <a:pt x="213309" y="64350"/>
                  </a:lnTo>
                  <a:lnTo>
                    <a:pt x="204851" y="61887"/>
                  </a:lnTo>
                  <a:lnTo>
                    <a:pt x="195199" y="59829"/>
                  </a:lnTo>
                  <a:lnTo>
                    <a:pt x="184721" y="58432"/>
                  </a:lnTo>
                  <a:lnTo>
                    <a:pt x="173799" y="57912"/>
                  </a:lnTo>
                  <a:lnTo>
                    <a:pt x="146342" y="61595"/>
                  </a:lnTo>
                  <a:lnTo>
                    <a:pt x="128016" y="71526"/>
                  </a:lnTo>
                  <a:lnTo>
                    <a:pt x="117767" y="86067"/>
                  </a:lnTo>
                  <a:lnTo>
                    <a:pt x="114592" y="103555"/>
                  </a:lnTo>
                  <a:lnTo>
                    <a:pt x="115963" y="116001"/>
                  </a:lnTo>
                  <a:lnTo>
                    <a:pt x="120700" y="126796"/>
                  </a:lnTo>
                  <a:lnTo>
                    <a:pt x="129667" y="135788"/>
                  </a:lnTo>
                  <a:lnTo>
                    <a:pt x="143789" y="142811"/>
                  </a:lnTo>
                  <a:lnTo>
                    <a:pt x="170789" y="152450"/>
                  </a:lnTo>
                  <a:lnTo>
                    <a:pt x="174612" y="155092"/>
                  </a:lnTo>
                  <a:lnTo>
                    <a:pt x="174612" y="166281"/>
                  </a:lnTo>
                  <a:lnTo>
                    <a:pt x="167779" y="169735"/>
                  </a:lnTo>
                  <a:lnTo>
                    <a:pt x="154381" y="169735"/>
                  </a:lnTo>
                  <a:lnTo>
                    <a:pt x="142430" y="168732"/>
                  </a:lnTo>
                  <a:lnTo>
                    <a:pt x="132283" y="166217"/>
                  </a:lnTo>
                  <a:lnTo>
                    <a:pt x="123926" y="163017"/>
                  </a:lnTo>
                  <a:lnTo>
                    <a:pt x="117322" y="159905"/>
                  </a:lnTo>
                  <a:lnTo>
                    <a:pt x="116230" y="197002"/>
                  </a:lnTo>
                  <a:lnTo>
                    <a:pt x="124167" y="199224"/>
                  </a:lnTo>
                  <a:lnTo>
                    <a:pt x="135051" y="201282"/>
                  </a:lnTo>
                  <a:lnTo>
                    <a:pt x="147370" y="202793"/>
                  </a:lnTo>
                  <a:lnTo>
                    <a:pt x="159575" y="203377"/>
                  </a:lnTo>
                  <a:lnTo>
                    <a:pt x="186817" y="200304"/>
                  </a:lnTo>
                  <a:lnTo>
                    <a:pt x="205765" y="191363"/>
                  </a:lnTo>
                  <a:lnTo>
                    <a:pt x="216827" y="177025"/>
                  </a:lnTo>
                  <a:lnTo>
                    <a:pt x="220421" y="157734"/>
                  </a:lnTo>
                  <a:close/>
                </a:path>
                <a:path w="588645" h="203834">
                  <a:moveTo>
                    <a:pt x="280720" y="0"/>
                  </a:moveTo>
                  <a:lnTo>
                    <a:pt x="231635" y="0"/>
                  </a:lnTo>
                  <a:lnTo>
                    <a:pt x="231635" y="200190"/>
                  </a:lnTo>
                  <a:lnTo>
                    <a:pt x="280720" y="200190"/>
                  </a:lnTo>
                  <a:lnTo>
                    <a:pt x="280720" y="0"/>
                  </a:lnTo>
                  <a:close/>
                </a:path>
                <a:path w="588645" h="203834">
                  <a:moveTo>
                    <a:pt x="588352" y="102743"/>
                  </a:moveTo>
                  <a:lnTo>
                    <a:pt x="585025" y="82804"/>
                  </a:lnTo>
                  <a:lnTo>
                    <a:pt x="575881" y="68834"/>
                  </a:lnTo>
                  <a:lnTo>
                    <a:pt x="562190" y="60604"/>
                  </a:lnTo>
                  <a:lnTo>
                    <a:pt x="545223" y="57912"/>
                  </a:lnTo>
                  <a:lnTo>
                    <a:pt x="533539" y="59182"/>
                  </a:lnTo>
                  <a:lnTo>
                    <a:pt x="523379" y="63030"/>
                  </a:lnTo>
                  <a:lnTo>
                    <a:pt x="514807" y="69532"/>
                  </a:lnTo>
                  <a:lnTo>
                    <a:pt x="507834" y="78727"/>
                  </a:lnTo>
                  <a:lnTo>
                    <a:pt x="507022" y="78727"/>
                  </a:lnTo>
                  <a:lnTo>
                    <a:pt x="508114" y="67271"/>
                  </a:lnTo>
                  <a:lnTo>
                    <a:pt x="508114" y="0"/>
                  </a:lnTo>
                  <a:lnTo>
                    <a:pt x="459028" y="0"/>
                  </a:lnTo>
                  <a:lnTo>
                    <a:pt x="459028" y="200190"/>
                  </a:lnTo>
                  <a:lnTo>
                    <a:pt x="508114" y="200190"/>
                  </a:lnTo>
                  <a:lnTo>
                    <a:pt x="508114" y="123825"/>
                  </a:lnTo>
                  <a:lnTo>
                    <a:pt x="509168" y="113550"/>
                  </a:lnTo>
                  <a:lnTo>
                    <a:pt x="512394" y="104978"/>
                  </a:lnTo>
                  <a:lnTo>
                    <a:pt x="517918" y="99085"/>
                  </a:lnTo>
                  <a:lnTo>
                    <a:pt x="525881" y="96901"/>
                  </a:lnTo>
                  <a:lnTo>
                    <a:pt x="535152" y="96901"/>
                  </a:lnTo>
                  <a:lnTo>
                    <a:pt x="539191" y="103276"/>
                  </a:lnTo>
                  <a:lnTo>
                    <a:pt x="539191" y="200190"/>
                  </a:lnTo>
                  <a:lnTo>
                    <a:pt x="588352" y="200190"/>
                  </a:lnTo>
                  <a:lnTo>
                    <a:pt x="588352" y="102743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19716" y="6522654"/>
              <a:ext cx="155575" cy="153670"/>
            </a:xfrm>
            <a:custGeom>
              <a:avLst/>
              <a:gdLst/>
              <a:ahLst/>
              <a:cxnLst/>
              <a:rect l="l" t="t" r="r" b="b"/>
              <a:pathLst>
                <a:path w="155575" h="153670">
                  <a:moveTo>
                    <a:pt x="85184" y="0"/>
                  </a:moveTo>
                  <a:lnTo>
                    <a:pt x="113895" y="52963"/>
                  </a:lnTo>
                  <a:lnTo>
                    <a:pt x="83683" y="108712"/>
                  </a:lnTo>
                  <a:lnTo>
                    <a:pt x="44643" y="108712"/>
                  </a:lnTo>
                  <a:lnTo>
                    <a:pt x="74856" y="52963"/>
                  </a:lnTo>
                  <a:lnTo>
                    <a:pt x="48880" y="5084"/>
                  </a:lnTo>
                  <a:lnTo>
                    <a:pt x="29159" y="16475"/>
                  </a:lnTo>
                  <a:lnTo>
                    <a:pt x="13698" y="32925"/>
                  </a:lnTo>
                  <a:lnTo>
                    <a:pt x="3609" y="53343"/>
                  </a:lnTo>
                  <a:lnTo>
                    <a:pt x="0" y="76635"/>
                  </a:lnTo>
                  <a:lnTo>
                    <a:pt x="6095" y="106600"/>
                  </a:lnTo>
                  <a:lnTo>
                    <a:pt x="22721" y="131066"/>
                  </a:lnTo>
                  <a:lnTo>
                    <a:pt x="47384" y="147559"/>
                  </a:lnTo>
                  <a:lnTo>
                    <a:pt x="77591" y="153606"/>
                  </a:lnTo>
                  <a:lnTo>
                    <a:pt x="107804" y="147559"/>
                  </a:lnTo>
                  <a:lnTo>
                    <a:pt x="132469" y="131066"/>
                  </a:lnTo>
                  <a:lnTo>
                    <a:pt x="149096" y="106600"/>
                  </a:lnTo>
                  <a:lnTo>
                    <a:pt x="155191" y="76635"/>
                  </a:lnTo>
                  <a:lnTo>
                    <a:pt x="149781" y="48317"/>
                  </a:lnTo>
                  <a:lnTo>
                    <a:pt x="134928" y="24740"/>
                  </a:lnTo>
                  <a:lnTo>
                    <a:pt x="112706" y="7952"/>
                  </a:lnTo>
                  <a:lnTo>
                    <a:pt x="85184" y="0"/>
                  </a:lnTo>
                  <a:close/>
                </a:path>
              </a:pathLst>
            </a:custGeom>
            <a:solidFill>
              <a:srgbClr val="31B5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74427" y="6521572"/>
              <a:ext cx="155575" cy="153670"/>
            </a:xfrm>
            <a:custGeom>
              <a:avLst/>
              <a:gdLst/>
              <a:ahLst/>
              <a:cxnLst/>
              <a:rect l="l" t="t" r="r" b="b"/>
              <a:pathLst>
                <a:path w="155575" h="153670">
                  <a:moveTo>
                    <a:pt x="77600" y="0"/>
                  </a:moveTo>
                  <a:lnTo>
                    <a:pt x="47391" y="6046"/>
                  </a:lnTo>
                  <a:lnTo>
                    <a:pt x="22725" y="22538"/>
                  </a:lnTo>
                  <a:lnTo>
                    <a:pt x="6097" y="47004"/>
                  </a:lnTo>
                  <a:lnTo>
                    <a:pt x="0" y="76970"/>
                  </a:lnTo>
                  <a:lnTo>
                    <a:pt x="3609" y="100261"/>
                  </a:lnTo>
                  <a:lnTo>
                    <a:pt x="13700" y="120678"/>
                  </a:lnTo>
                  <a:lnTo>
                    <a:pt x="29162" y="137128"/>
                  </a:lnTo>
                  <a:lnTo>
                    <a:pt x="48889" y="148516"/>
                  </a:lnTo>
                  <a:lnTo>
                    <a:pt x="74865" y="100638"/>
                  </a:lnTo>
                  <a:lnTo>
                    <a:pt x="44576" y="44824"/>
                  </a:lnTo>
                  <a:lnTo>
                    <a:pt x="83683" y="44824"/>
                  </a:lnTo>
                  <a:lnTo>
                    <a:pt x="113904" y="100638"/>
                  </a:lnTo>
                  <a:lnTo>
                    <a:pt x="85193" y="153603"/>
                  </a:lnTo>
                  <a:lnTo>
                    <a:pt x="112714" y="145654"/>
                  </a:lnTo>
                  <a:lnTo>
                    <a:pt x="134937" y="128867"/>
                  </a:lnTo>
                  <a:lnTo>
                    <a:pt x="149789" y="105290"/>
                  </a:lnTo>
                  <a:lnTo>
                    <a:pt x="155200" y="76970"/>
                  </a:lnTo>
                  <a:lnTo>
                    <a:pt x="149103" y="47004"/>
                  </a:lnTo>
                  <a:lnTo>
                    <a:pt x="132474" y="22538"/>
                  </a:lnTo>
                  <a:lnTo>
                    <a:pt x="107808" y="6046"/>
                  </a:lnTo>
                  <a:lnTo>
                    <a:pt x="776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45558" y="4776965"/>
              <a:ext cx="3878576" cy="1604010"/>
            </a:xfrm>
            <a:custGeom>
              <a:avLst/>
              <a:gdLst/>
              <a:ahLst/>
              <a:cxnLst/>
              <a:rect l="l" t="t" r="r" b="b"/>
              <a:pathLst>
                <a:path w="3878579" h="1604010">
                  <a:moveTo>
                    <a:pt x="1220965" y="47129"/>
                  </a:moveTo>
                  <a:lnTo>
                    <a:pt x="1218349" y="40271"/>
                  </a:lnTo>
                  <a:lnTo>
                    <a:pt x="1212875" y="25920"/>
                  </a:lnTo>
                  <a:lnTo>
                    <a:pt x="1197241" y="9525"/>
                  </a:lnTo>
                  <a:lnTo>
                    <a:pt x="1177213" y="685"/>
                  </a:lnTo>
                  <a:lnTo>
                    <a:pt x="1155331" y="0"/>
                  </a:lnTo>
                  <a:lnTo>
                    <a:pt x="1134135" y="8013"/>
                  </a:lnTo>
                  <a:lnTo>
                    <a:pt x="1117701" y="23723"/>
                  </a:lnTo>
                  <a:lnTo>
                    <a:pt x="1108837" y="43789"/>
                  </a:lnTo>
                  <a:lnTo>
                    <a:pt x="1108138" y="65684"/>
                  </a:lnTo>
                  <a:lnTo>
                    <a:pt x="1109306" y="68719"/>
                  </a:lnTo>
                  <a:lnTo>
                    <a:pt x="91351" y="710107"/>
                  </a:lnTo>
                  <a:lnTo>
                    <a:pt x="89090" y="707745"/>
                  </a:lnTo>
                  <a:lnTo>
                    <a:pt x="69024" y="698881"/>
                  </a:lnTo>
                  <a:lnTo>
                    <a:pt x="47129" y="698182"/>
                  </a:lnTo>
                  <a:lnTo>
                    <a:pt x="25933" y="706259"/>
                  </a:lnTo>
                  <a:lnTo>
                    <a:pt x="9525" y="721893"/>
                  </a:lnTo>
                  <a:lnTo>
                    <a:pt x="685" y="741934"/>
                  </a:lnTo>
                  <a:lnTo>
                    <a:pt x="0" y="763866"/>
                  </a:lnTo>
                  <a:lnTo>
                    <a:pt x="8026" y="785126"/>
                  </a:lnTo>
                  <a:lnTo>
                    <a:pt x="23723" y="801522"/>
                  </a:lnTo>
                  <a:lnTo>
                    <a:pt x="43789" y="810348"/>
                  </a:lnTo>
                  <a:lnTo>
                    <a:pt x="65684" y="810996"/>
                  </a:lnTo>
                  <a:lnTo>
                    <a:pt x="86893" y="802906"/>
                  </a:lnTo>
                  <a:lnTo>
                    <a:pt x="103289" y="787285"/>
                  </a:lnTo>
                  <a:lnTo>
                    <a:pt x="110578" y="770775"/>
                  </a:lnTo>
                  <a:lnTo>
                    <a:pt x="112128" y="767257"/>
                  </a:lnTo>
                  <a:lnTo>
                    <a:pt x="112814" y="745375"/>
                  </a:lnTo>
                  <a:lnTo>
                    <a:pt x="111683" y="742353"/>
                  </a:lnTo>
                  <a:lnTo>
                    <a:pt x="1129639" y="100977"/>
                  </a:lnTo>
                  <a:lnTo>
                    <a:pt x="1131849" y="103289"/>
                  </a:lnTo>
                  <a:lnTo>
                    <a:pt x="1151890" y="112128"/>
                  </a:lnTo>
                  <a:lnTo>
                    <a:pt x="1173822" y="112814"/>
                  </a:lnTo>
                  <a:lnTo>
                    <a:pt x="1195095" y="104787"/>
                  </a:lnTo>
                  <a:lnTo>
                    <a:pt x="1211491" y="89090"/>
                  </a:lnTo>
                  <a:lnTo>
                    <a:pt x="1220317" y="69024"/>
                  </a:lnTo>
                  <a:lnTo>
                    <a:pt x="1220965" y="47129"/>
                  </a:lnTo>
                  <a:close/>
                </a:path>
                <a:path w="3878579" h="1604010">
                  <a:moveTo>
                    <a:pt x="3878059" y="1161186"/>
                  </a:moveTo>
                  <a:lnTo>
                    <a:pt x="3877081" y="1138504"/>
                  </a:lnTo>
                  <a:lnTo>
                    <a:pt x="3874795" y="1133652"/>
                  </a:lnTo>
                  <a:lnTo>
                    <a:pt x="3867429" y="1117981"/>
                  </a:lnTo>
                  <a:lnTo>
                    <a:pt x="3851198" y="1103274"/>
                  </a:lnTo>
                  <a:lnTo>
                    <a:pt x="3830637" y="1095717"/>
                  </a:lnTo>
                  <a:lnTo>
                    <a:pt x="3807993" y="1096657"/>
                  </a:lnTo>
                  <a:lnTo>
                    <a:pt x="3787419" y="1106335"/>
                  </a:lnTo>
                  <a:lnTo>
                    <a:pt x="3772700" y="1122565"/>
                  </a:lnTo>
                  <a:lnTo>
                    <a:pt x="3765143" y="1143139"/>
                  </a:lnTo>
                  <a:lnTo>
                    <a:pt x="3765270" y="1146378"/>
                  </a:lnTo>
                  <a:lnTo>
                    <a:pt x="2261616" y="1516214"/>
                  </a:lnTo>
                  <a:lnTo>
                    <a:pt x="2260244" y="1513281"/>
                  </a:lnTo>
                  <a:lnTo>
                    <a:pt x="2244013" y="1498561"/>
                  </a:lnTo>
                  <a:lnTo>
                    <a:pt x="2223452" y="1491005"/>
                  </a:lnTo>
                  <a:lnTo>
                    <a:pt x="2200808" y="1491957"/>
                  </a:lnTo>
                  <a:lnTo>
                    <a:pt x="2180234" y="1501635"/>
                  </a:lnTo>
                  <a:lnTo>
                    <a:pt x="2165515" y="1517865"/>
                  </a:lnTo>
                  <a:lnTo>
                    <a:pt x="2157958" y="1538427"/>
                  </a:lnTo>
                  <a:lnTo>
                    <a:pt x="2158898" y="1561096"/>
                  </a:lnTo>
                  <a:lnTo>
                    <a:pt x="2168550" y="1581632"/>
                  </a:lnTo>
                  <a:lnTo>
                    <a:pt x="2184768" y="1596351"/>
                  </a:lnTo>
                  <a:lnTo>
                    <a:pt x="2205329" y="1603908"/>
                  </a:lnTo>
                  <a:lnTo>
                    <a:pt x="2227986" y="1602943"/>
                  </a:lnTo>
                  <a:lnTo>
                    <a:pt x="2248547" y="1593278"/>
                  </a:lnTo>
                  <a:lnTo>
                    <a:pt x="2263267" y="1577047"/>
                  </a:lnTo>
                  <a:lnTo>
                    <a:pt x="2267343" y="1565948"/>
                  </a:lnTo>
                  <a:lnTo>
                    <a:pt x="2270823" y="1556486"/>
                  </a:lnTo>
                  <a:lnTo>
                    <a:pt x="2270696" y="1553235"/>
                  </a:lnTo>
                  <a:lnTo>
                    <a:pt x="3774389" y="1183386"/>
                  </a:lnTo>
                  <a:lnTo>
                    <a:pt x="3775786" y="1186345"/>
                  </a:lnTo>
                  <a:lnTo>
                    <a:pt x="3792016" y="1201051"/>
                  </a:lnTo>
                  <a:lnTo>
                    <a:pt x="3812578" y="1208608"/>
                  </a:lnTo>
                  <a:lnTo>
                    <a:pt x="3835298" y="1207655"/>
                  </a:lnTo>
                  <a:lnTo>
                    <a:pt x="3855809" y="1197991"/>
                  </a:lnTo>
                  <a:lnTo>
                    <a:pt x="3870515" y="1181747"/>
                  </a:lnTo>
                  <a:lnTo>
                    <a:pt x="3878059" y="1161186"/>
                  </a:lnTo>
                  <a:close/>
                </a:path>
              </a:pathLst>
            </a:custGeom>
            <a:solidFill>
              <a:srgbClr val="33A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3067" y="2860548"/>
              <a:ext cx="4419597" cy="1007744"/>
            </a:xfrm>
            <a:custGeom>
              <a:avLst/>
              <a:gdLst/>
              <a:ahLst/>
              <a:cxnLst/>
              <a:rect l="l" t="t" r="r" b="b"/>
              <a:pathLst>
                <a:path w="4419600" h="1007745">
                  <a:moveTo>
                    <a:pt x="4251706" y="0"/>
                  </a:moveTo>
                  <a:lnTo>
                    <a:pt x="167894" y="0"/>
                  </a:lnTo>
                  <a:lnTo>
                    <a:pt x="123266" y="5998"/>
                  </a:lnTo>
                  <a:lnTo>
                    <a:pt x="83161" y="22925"/>
                  </a:lnTo>
                  <a:lnTo>
                    <a:pt x="49180" y="49180"/>
                  </a:lnTo>
                  <a:lnTo>
                    <a:pt x="22925" y="83161"/>
                  </a:lnTo>
                  <a:lnTo>
                    <a:pt x="5998" y="123266"/>
                  </a:lnTo>
                  <a:lnTo>
                    <a:pt x="0" y="167893"/>
                  </a:lnTo>
                  <a:lnTo>
                    <a:pt x="0" y="839469"/>
                  </a:lnTo>
                  <a:lnTo>
                    <a:pt x="5998" y="884097"/>
                  </a:lnTo>
                  <a:lnTo>
                    <a:pt x="22925" y="924202"/>
                  </a:lnTo>
                  <a:lnTo>
                    <a:pt x="49180" y="958183"/>
                  </a:lnTo>
                  <a:lnTo>
                    <a:pt x="83161" y="984438"/>
                  </a:lnTo>
                  <a:lnTo>
                    <a:pt x="123266" y="1001365"/>
                  </a:lnTo>
                  <a:lnTo>
                    <a:pt x="167894" y="1007363"/>
                  </a:lnTo>
                  <a:lnTo>
                    <a:pt x="4251706" y="1007363"/>
                  </a:lnTo>
                  <a:lnTo>
                    <a:pt x="4296333" y="1001365"/>
                  </a:lnTo>
                  <a:lnTo>
                    <a:pt x="4336438" y="984438"/>
                  </a:lnTo>
                  <a:lnTo>
                    <a:pt x="4370419" y="958183"/>
                  </a:lnTo>
                  <a:lnTo>
                    <a:pt x="4396674" y="924202"/>
                  </a:lnTo>
                  <a:lnTo>
                    <a:pt x="4413601" y="884097"/>
                  </a:lnTo>
                  <a:lnTo>
                    <a:pt x="4419600" y="839469"/>
                  </a:lnTo>
                  <a:lnTo>
                    <a:pt x="4419600" y="167893"/>
                  </a:lnTo>
                  <a:lnTo>
                    <a:pt x="4413601" y="123266"/>
                  </a:lnTo>
                  <a:lnTo>
                    <a:pt x="4396674" y="83161"/>
                  </a:lnTo>
                  <a:lnTo>
                    <a:pt x="4370419" y="49180"/>
                  </a:lnTo>
                  <a:lnTo>
                    <a:pt x="4336438" y="22925"/>
                  </a:lnTo>
                  <a:lnTo>
                    <a:pt x="4296333" y="5998"/>
                  </a:lnTo>
                  <a:lnTo>
                    <a:pt x="4251706" y="0"/>
                  </a:lnTo>
                  <a:close/>
                </a:path>
              </a:pathLst>
            </a:custGeom>
            <a:solidFill>
              <a:srgbClr val="7E7E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54948" y="2810256"/>
              <a:ext cx="1121662" cy="11475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54769" y="2855215"/>
              <a:ext cx="981709" cy="1007744"/>
            </a:xfrm>
            <a:custGeom>
              <a:avLst/>
              <a:gdLst/>
              <a:ahLst/>
              <a:cxnLst/>
              <a:rect l="l" t="t" r="r" b="b"/>
              <a:pathLst>
                <a:path w="981709" h="1007745">
                  <a:moveTo>
                    <a:pt x="817879" y="0"/>
                  </a:moveTo>
                  <a:lnTo>
                    <a:pt x="163575" y="0"/>
                  </a:lnTo>
                  <a:lnTo>
                    <a:pt x="120106" y="5846"/>
                  </a:lnTo>
                  <a:lnTo>
                    <a:pt x="81035" y="22342"/>
                  </a:lnTo>
                  <a:lnTo>
                    <a:pt x="47926" y="47926"/>
                  </a:lnTo>
                  <a:lnTo>
                    <a:pt x="22342" y="81035"/>
                  </a:lnTo>
                  <a:lnTo>
                    <a:pt x="5846" y="120106"/>
                  </a:lnTo>
                  <a:lnTo>
                    <a:pt x="0" y="163575"/>
                  </a:lnTo>
                  <a:lnTo>
                    <a:pt x="0" y="843788"/>
                  </a:lnTo>
                  <a:lnTo>
                    <a:pt x="5846" y="887257"/>
                  </a:lnTo>
                  <a:lnTo>
                    <a:pt x="22342" y="926328"/>
                  </a:lnTo>
                  <a:lnTo>
                    <a:pt x="47926" y="959437"/>
                  </a:lnTo>
                  <a:lnTo>
                    <a:pt x="81035" y="985021"/>
                  </a:lnTo>
                  <a:lnTo>
                    <a:pt x="120106" y="1001517"/>
                  </a:lnTo>
                  <a:lnTo>
                    <a:pt x="163575" y="1007363"/>
                  </a:lnTo>
                  <a:lnTo>
                    <a:pt x="817879" y="1007363"/>
                  </a:lnTo>
                  <a:lnTo>
                    <a:pt x="861349" y="1001517"/>
                  </a:lnTo>
                  <a:lnTo>
                    <a:pt x="900420" y="985021"/>
                  </a:lnTo>
                  <a:lnTo>
                    <a:pt x="933529" y="959437"/>
                  </a:lnTo>
                  <a:lnTo>
                    <a:pt x="959113" y="926328"/>
                  </a:lnTo>
                  <a:lnTo>
                    <a:pt x="975609" y="887257"/>
                  </a:lnTo>
                  <a:lnTo>
                    <a:pt x="981455" y="843788"/>
                  </a:lnTo>
                  <a:lnTo>
                    <a:pt x="981455" y="163575"/>
                  </a:lnTo>
                  <a:lnTo>
                    <a:pt x="975609" y="120106"/>
                  </a:lnTo>
                  <a:lnTo>
                    <a:pt x="959113" y="81035"/>
                  </a:lnTo>
                  <a:lnTo>
                    <a:pt x="933529" y="47926"/>
                  </a:lnTo>
                  <a:lnTo>
                    <a:pt x="900420" y="22342"/>
                  </a:lnTo>
                  <a:lnTo>
                    <a:pt x="861349" y="5846"/>
                  </a:lnTo>
                  <a:lnTo>
                    <a:pt x="817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54769" y="2855215"/>
              <a:ext cx="981709" cy="1007744"/>
            </a:xfrm>
            <a:custGeom>
              <a:avLst/>
              <a:gdLst/>
              <a:ahLst/>
              <a:cxnLst/>
              <a:rect l="l" t="t" r="r" b="b"/>
              <a:pathLst>
                <a:path w="981709" h="1007745">
                  <a:moveTo>
                    <a:pt x="0" y="163575"/>
                  </a:moveTo>
                  <a:lnTo>
                    <a:pt x="5846" y="120106"/>
                  </a:lnTo>
                  <a:lnTo>
                    <a:pt x="22342" y="81035"/>
                  </a:lnTo>
                  <a:lnTo>
                    <a:pt x="47926" y="47926"/>
                  </a:lnTo>
                  <a:lnTo>
                    <a:pt x="81035" y="22342"/>
                  </a:lnTo>
                  <a:lnTo>
                    <a:pt x="120106" y="5846"/>
                  </a:lnTo>
                  <a:lnTo>
                    <a:pt x="163575" y="0"/>
                  </a:lnTo>
                  <a:lnTo>
                    <a:pt x="817879" y="0"/>
                  </a:lnTo>
                  <a:lnTo>
                    <a:pt x="861349" y="5846"/>
                  </a:lnTo>
                  <a:lnTo>
                    <a:pt x="900420" y="22342"/>
                  </a:lnTo>
                  <a:lnTo>
                    <a:pt x="933529" y="47926"/>
                  </a:lnTo>
                  <a:lnTo>
                    <a:pt x="959113" y="81035"/>
                  </a:lnTo>
                  <a:lnTo>
                    <a:pt x="975609" y="120106"/>
                  </a:lnTo>
                  <a:lnTo>
                    <a:pt x="981455" y="163575"/>
                  </a:lnTo>
                  <a:lnTo>
                    <a:pt x="981455" y="843788"/>
                  </a:lnTo>
                  <a:lnTo>
                    <a:pt x="975609" y="887257"/>
                  </a:lnTo>
                  <a:lnTo>
                    <a:pt x="959113" y="926328"/>
                  </a:lnTo>
                  <a:lnTo>
                    <a:pt x="933529" y="959437"/>
                  </a:lnTo>
                  <a:lnTo>
                    <a:pt x="900420" y="985021"/>
                  </a:lnTo>
                  <a:lnTo>
                    <a:pt x="861349" y="1001517"/>
                  </a:lnTo>
                  <a:lnTo>
                    <a:pt x="817879" y="1007363"/>
                  </a:lnTo>
                  <a:lnTo>
                    <a:pt x="163575" y="1007363"/>
                  </a:lnTo>
                  <a:lnTo>
                    <a:pt x="120106" y="1001517"/>
                  </a:lnTo>
                  <a:lnTo>
                    <a:pt x="81035" y="985021"/>
                  </a:lnTo>
                  <a:lnTo>
                    <a:pt x="47926" y="959437"/>
                  </a:lnTo>
                  <a:lnTo>
                    <a:pt x="22342" y="926328"/>
                  </a:lnTo>
                  <a:lnTo>
                    <a:pt x="5846" y="887257"/>
                  </a:lnTo>
                  <a:lnTo>
                    <a:pt x="0" y="843788"/>
                  </a:lnTo>
                  <a:lnTo>
                    <a:pt x="0" y="163575"/>
                  </a:lnTo>
                  <a:close/>
                </a:path>
              </a:pathLst>
            </a:custGeom>
            <a:ln w="38100">
              <a:solidFill>
                <a:srgbClr val="33AD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62847" y="2978227"/>
              <a:ext cx="850556" cy="8457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35294" y="1615441"/>
              <a:ext cx="4170322" cy="1007744"/>
            </a:xfrm>
            <a:custGeom>
              <a:avLst/>
              <a:gdLst/>
              <a:ahLst/>
              <a:cxnLst/>
              <a:rect l="l" t="t" r="r" b="b"/>
              <a:pathLst>
                <a:path w="2863850" h="1007744">
                  <a:moveTo>
                    <a:pt x="2695702" y="0"/>
                  </a:moveTo>
                  <a:lnTo>
                    <a:pt x="167893" y="0"/>
                  </a:lnTo>
                  <a:lnTo>
                    <a:pt x="123266" y="5998"/>
                  </a:lnTo>
                  <a:lnTo>
                    <a:pt x="83161" y="22925"/>
                  </a:lnTo>
                  <a:lnTo>
                    <a:pt x="49180" y="49180"/>
                  </a:lnTo>
                  <a:lnTo>
                    <a:pt x="22925" y="83161"/>
                  </a:lnTo>
                  <a:lnTo>
                    <a:pt x="5998" y="123266"/>
                  </a:lnTo>
                  <a:lnTo>
                    <a:pt x="0" y="167894"/>
                  </a:lnTo>
                  <a:lnTo>
                    <a:pt x="0" y="839470"/>
                  </a:lnTo>
                  <a:lnTo>
                    <a:pt x="5998" y="884097"/>
                  </a:lnTo>
                  <a:lnTo>
                    <a:pt x="22925" y="924202"/>
                  </a:lnTo>
                  <a:lnTo>
                    <a:pt x="49180" y="958183"/>
                  </a:lnTo>
                  <a:lnTo>
                    <a:pt x="83161" y="984438"/>
                  </a:lnTo>
                  <a:lnTo>
                    <a:pt x="123266" y="1001365"/>
                  </a:lnTo>
                  <a:lnTo>
                    <a:pt x="167893" y="1007363"/>
                  </a:lnTo>
                  <a:lnTo>
                    <a:pt x="2695702" y="1007363"/>
                  </a:lnTo>
                  <a:lnTo>
                    <a:pt x="2740329" y="1001365"/>
                  </a:lnTo>
                  <a:lnTo>
                    <a:pt x="2780434" y="984438"/>
                  </a:lnTo>
                  <a:lnTo>
                    <a:pt x="2814415" y="958183"/>
                  </a:lnTo>
                  <a:lnTo>
                    <a:pt x="2840670" y="924202"/>
                  </a:lnTo>
                  <a:lnTo>
                    <a:pt x="2857597" y="884097"/>
                  </a:lnTo>
                  <a:lnTo>
                    <a:pt x="2863596" y="839470"/>
                  </a:lnTo>
                  <a:lnTo>
                    <a:pt x="2863596" y="167894"/>
                  </a:lnTo>
                  <a:lnTo>
                    <a:pt x="2857597" y="123266"/>
                  </a:lnTo>
                  <a:lnTo>
                    <a:pt x="2840670" y="83161"/>
                  </a:lnTo>
                  <a:lnTo>
                    <a:pt x="2814415" y="49180"/>
                  </a:lnTo>
                  <a:lnTo>
                    <a:pt x="2780434" y="22925"/>
                  </a:lnTo>
                  <a:lnTo>
                    <a:pt x="2740329" y="5998"/>
                  </a:lnTo>
                  <a:lnTo>
                    <a:pt x="2695702" y="0"/>
                  </a:lnTo>
                  <a:close/>
                </a:path>
              </a:pathLst>
            </a:custGeom>
            <a:solidFill>
              <a:srgbClr val="7E7E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4194044" y="1571245"/>
              <a:ext cx="1120138" cy="11475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93867" y="1616203"/>
              <a:ext cx="980439" cy="1007744"/>
            </a:xfrm>
            <a:custGeom>
              <a:avLst/>
              <a:gdLst/>
              <a:ahLst/>
              <a:cxnLst/>
              <a:rect l="l" t="t" r="r" b="b"/>
              <a:pathLst>
                <a:path w="980439" h="1007744">
                  <a:moveTo>
                    <a:pt x="816609" y="0"/>
                  </a:moveTo>
                  <a:lnTo>
                    <a:pt x="163321" y="0"/>
                  </a:lnTo>
                  <a:lnTo>
                    <a:pt x="119915" y="5836"/>
                  </a:lnTo>
                  <a:lnTo>
                    <a:pt x="80903" y="22304"/>
                  </a:lnTo>
                  <a:lnTo>
                    <a:pt x="47847" y="47847"/>
                  </a:lnTo>
                  <a:lnTo>
                    <a:pt x="22304" y="80903"/>
                  </a:lnTo>
                  <a:lnTo>
                    <a:pt x="5836" y="119915"/>
                  </a:lnTo>
                  <a:lnTo>
                    <a:pt x="0" y="163322"/>
                  </a:lnTo>
                  <a:lnTo>
                    <a:pt x="0" y="844042"/>
                  </a:lnTo>
                  <a:lnTo>
                    <a:pt x="5836" y="887448"/>
                  </a:lnTo>
                  <a:lnTo>
                    <a:pt x="22304" y="926460"/>
                  </a:lnTo>
                  <a:lnTo>
                    <a:pt x="47847" y="959516"/>
                  </a:lnTo>
                  <a:lnTo>
                    <a:pt x="80903" y="985059"/>
                  </a:lnTo>
                  <a:lnTo>
                    <a:pt x="119915" y="1001527"/>
                  </a:lnTo>
                  <a:lnTo>
                    <a:pt x="163321" y="1007363"/>
                  </a:lnTo>
                  <a:lnTo>
                    <a:pt x="816609" y="1007363"/>
                  </a:lnTo>
                  <a:lnTo>
                    <a:pt x="860016" y="1001527"/>
                  </a:lnTo>
                  <a:lnTo>
                    <a:pt x="899028" y="985059"/>
                  </a:lnTo>
                  <a:lnTo>
                    <a:pt x="932084" y="959516"/>
                  </a:lnTo>
                  <a:lnTo>
                    <a:pt x="957627" y="926460"/>
                  </a:lnTo>
                  <a:lnTo>
                    <a:pt x="974095" y="887448"/>
                  </a:lnTo>
                  <a:lnTo>
                    <a:pt x="979931" y="844042"/>
                  </a:lnTo>
                  <a:lnTo>
                    <a:pt x="979931" y="163322"/>
                  </a:lnTo>
                  <a:lnTo>
                    <a:pt x="974095" y="119915"/>
                  </a:lnTo>
                  <a:lnTo>
                    <a:pt x="957627" y="80903"/>
                  </a:lnTo>
                  <a:lnTo>
                    <a:pt x="932084" y="47847"/>
                  </a:lnTo>
                  <a:lnTo>
                    <a:pt x="899028" y="22304"/>
                  </a:lnTo>
                  <a:lnTo>
                    <a:pt x="860016" y="5836"/>
                  </a:lnTo>
                  <a:lnTo>
                    <a:pt x="816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93868" y="1616203"/>
              <a:ext cx="980439" cy="1007744"/>
            </a:xfrm>
            <a:custGeom>
              <a:avLst/>
              <a:gdLst/>
              <a:ahLst/>
              <a:cxnLst/>
              <a:rect l="l" t="t" r="r" b="b"/>
              <a:pathLst>
                <a:path w="980439" h="1007744">
                  <a:moveTo>
                    <a:pt x="0" y="163322"/>
                  </a:moveTo>
                  <a:lnTo>
                    <a:pt x="5836" y="119915"/>
                  </a:lnTo>
                  <a:lnTo>
                    <a:pt x="22304" y="80903"/>
                  </a:lnTo>
                  <a:lnTo>
                    <a:pt x="47847" y="47847"/>
                  </a:lnTo>
                  <a:lnTo>
                    <a:pt x="80903" y="22304"/>
                  </a:lnTo>
                  <a:lnTo>
                    <a:pt x="119915" y="5836"/>
                  </a:lnTo>
                  <a:lnTo>
                    <a:pt x="163321" y="0"/>
                  </a:lnTo>
                  <a:lnTo>
                    <a:pt x="816609" y="0"/>
                  </a:lnTo>
                  <a:lnTo>
                    <a:pt x="860016" y="5836"/>
                  </a:lnTo>
                  <a:lnTo>
                    <a:pt x="899028" y="22304"/>
                  </a:lnTo>
                  <a:lnTo>
                    <a:pt x="932084" y="47847"/>
                  </a:lnTo>
                  <a:lnTo>
                    <a:pt x="957627" y="80903"/>
                  </a:lnTo>
                  <a:lnTo>
                    <a:pt x="974095" y="119915"/>
                  </a:lnTo>
                  <a:lnTo>
                    <a:pt x="979931" y="163322"/>
                  </a:lnTo>
                  <a:lnTo>
                    <a:pt x="979931" y="844042"/>
                  </a:lnTo>
                  <a:lnTo>
                    <a:pt x="974095" y="887448"/>
                  </a:lnTo>
                  <a:lnTo>
                    <a:pt x="957627" y="926460"/>
                  </a:lnTo>
                  <a:lnTo>
                    <a:pt x="932084" y="959516"/>
                  </a:lnTo>
                  <a:lnTo>
                    <a:pt x="899028" y="985059"/>
                  </a:lnTo>
                  <a:lnTo>
                    <a:pt x="860016" y="1001527"/>
                  </a:lnTo>
                  <a:lnTo>
                    <a:pt x="816609" y="1007363"/>
                  </a:lnTo>
                  <a:lnTo>
                    <a:pt x="163321" y="1007363"/>
                  </a:lnTo>
                  <a:lnTo>
                    <a:pt x="119915" y="1001527"/>
                  </a:lnTo>
                  <a:lnTo>
                    <a:pt x="80903" y="985059"/>
                  </a:lnTo>
                  <a:lnTo>
                    <a:pt x="47847" y="959516"/>
                  </a:lnTo>
                  <a:lnTo>
                    <a:pt x="22304" y="926460"/>
                  </a:lnTo>
                  <a:lnTo>
                    <a:pt x="5836" y="887448"/>
                  </a:lnTo>
                  <a:lnTo>
                    <a:pt x="0" y="844042"/>
                  </a:lnTo>
                  <a:lnTo>
                    <a:pt x="0" y="163322"/>
                  </a:lnTo>
                  <a:close/>
                </a:path>
              </a:pathLst>
            </a:custGeom>
            <a:ln w="38100">
              <a:solidFill>
                <a:srgbClr val="33AD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01307" y="1754124"/>
              <a:ext cx="768095" cy="7330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32731" y="6371845"/>
              <a:ext cx="361962" cy="3451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4544474" y="4495558"/>
            <a:ext cx="3689917" cy="775432"/>
          </a:xfrm>
          <a:custGeom>
            <a:avLst/>
            <a:gdLst/>
            <a:ahLst/>
            <a:cxnLst/>
            <a:rect l="l" t="t" r="r" b="b"/>
            <a:pathLst>
              <a:path w="3988434" h="1009014">
                <a:moveTo>
                  <a:pt x="3820160" y="0"/>
                </a:moveTo>
                <a:lnTo>
                  <a:pt x="168148" y="0"/>
                </a:lnTo>
                <a:lnTo>
                  <a:pt x="123457" y="6008"/>
                </a:lnTo>
                <a:lnTo>
                  <a:pt x="83293" y="22963"/>
                </a:lnTo>
                <a:lnTo>
                  <a:pt x="49260" y="49260"/>
                </a:lnTo>
                <a:lnTo>
                  <a:pt x="22963" y="83293"/>
                </a:lnTo>
                <a:lnTo>
                  <a:pt x="6008" y="123457"/>
                </a:lnTo>
                <a:lnTo>
                  <a:pt x="0" y="168147"/>
                </a:lnTo>
                <a:lnTo>
                  <a:pt x="0" y="840739"/>
                </a:lnTo>
                <a:lnTo>
                  <a:pt x="6008" y="885430"/>
                </a:lnTo>
                <a:lnTo>
                  <a:pt x="22963" y="925594"/>
                </a:lnTo>
                <a:lnTo>
                  <a:pt x="49260" y="959627"/>
                </a:lnTo>
                <a:lnTo>
                  <a:pt x="83293" y="985924"/>
                </a:lnTo>
                <a:lnTo>
                  <a:pt x="123457" y="1002879"/>
                </a:lnTo>
                <a:lnTo>
                  <a:pt x="168148" y="1008888"/>
                </a:lnTo>
                <a:lnTo>
                  <a:pt x="3820160" y="1008888"/>
                </a:lnTo>
                <a:lnTo>
                  <a:pt x="3864850" y="1002879"/>
                </a:lnTo>
                <a:lnTo>
                  <a:pt x="3905014" y="985924"/>
                </a:lnTo>
                <a:lnTo>
                  <a:pt x="3939047" y="959627"/>
                </a:lnTo>
                <a:lnTo>
                  <a:pt x="3965344" y="925594"/>
                </a:lnTo>
                <a:lnTo>
                  <a:pt x="3982299" y="885430"/>
                </a:lnTo>
                <a:lnTo>
                  <a:pt x="3988308" y="840739"/>
                </a:lnTo>
                <a:lnTo>
                  <a:pt x="3988308" y="168147"/>
                </a:lnTo>
                <a:lnTo>
                  <a:pt x="3982299" y="123457"/>
                </a:lnTo>
                <a:lnTo>
                  <a:pt x="3965344" y="83293"/>
                </a:lnTo>
                <a:lnTo>
                  <a:pt x="3939047" y="49260"/>
                </a:lnTo>
                <a:lnTo>
                  <a:pt x="3905014" y="22963"/>
                </a:lnTo>
                <a:lnTo>
                  <a:pt x="3864850" y="6008"/>
                </a:lnTo>
                <a:lnTo>
                  <a:pt x="3820160" y="0"/>
                </a:lnTo>
                <a:close/>
              </a:path>
            </a:pathLst>
          </a:custGeom>
          <a:solidFill>
            <a:srgbClr val="7E7E7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36014" y="4575200"/>
            <a:ext cx="769824" cy="617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54133" y="4461603"/>
            <a:ext cx="1036301" cy="883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46484" y="4496144"/>
            <a:ext cx="907058" cy="775432"/>
          </a:xfrm>
          <a:custGeom>
            <a:avLst/>
            <a:gdLst/>
            <a:ahLst/>
            <a:cxnLst/>
            <a:rect l="l" t="t" r="r" b="b"/>
            <a:pathLst>
              <a:path w="980439" h="1009014">
                <a:moveTo>
                  <a:pt x="816610" y="0"/>
                </a:moveTo>
                <a:lnTo>
                  <a:pt x="163322" y="0"/>
                </a:lnTo>
                <a:lnTo>
                  <a:pt x="119915" y="5836"/>
                </a:lnTo>
                <a:lnTo>
                  <a:pt x="80903" y="22304"/>
                </a:lnTo>
                <a:lnTo>
                  <a:pt x="47847" y="47847"/>
                </a:lnTo>
                <a:lnTo>
                  <a:pt x="22304" y="80903"/>
                </a:lnTo>
                <a:lnTo>
                  <a:pt x="5836" y="119915"/>
                </a:lnTo>
                <a:lnTo>
                  <a:pt x="0" y="163321"/>
                </a:lnTo>
                <a:lnTo>
                  <a:pt x="0" y="845565"/>
                </a:lnTo>
                <a:lnTo>
                  <a:pt x="5836" y="888972"/>
                </a:lnTo>
                <a:lnTo>
                  <a:pt x="22304" y="927984"/>
                </a:lnTo>
                <a:lnTo>
                  <a:pt x="47847" y="961040"/>
                </a:lnTo>
                <a:lnTo>
                  <a:pt x="80903" y="986583"/>
                </a:lnTo>
                <a:lnTo>
                  <a:pt x="119915" y="1003051"/>
                </a:lnTo>
                <a:lnTo>
                  <a:pt x="163322" y="1008888"/>
                </a:lnTo>
                <a:lnTo>
                  <a:pt x="816610" y="1008888"/>
                </a:lnTo>
                <a:lnTo>
                  <a:pt x="860016" y="1003051"/>
                </a:lnTo>
                <a:lnTo>
                  <a:pt x="899028" y="986583"/>
                </a:lnTo>
                <a:lnTo>
                  <a:pt x="932084" y="961040"/>
                </a:lnTo>
                <a:lnTo>
                  <a:pt x="957627" y="927984"/>
                </a:lnTo>
                <a:lnTo>
                  <a:pt x="974095" y="888972"/>
                </a:lnTo>
                <a:lnTo>
                  <a:pt x="979931" y="845565"/>
                </a:lnTo>
                <a:lnTo>
                  <a:pt x="979931" y="163321"/>
                </a:lnTo>
                <a:lnTo>
                  <a:pt x="974095" y="119915"/>
                </a:lnTo>
                <a:lnTo>
                  <a:pt x="957627" y="80903"/>
                </a:lnTo>
                <a:lnTo>
                  <a:pt x="932084" y="47847"/>
                </a:lnTo>
                <a:lnTo>
                  <a:pt x="899028" y="22304"/>
                </a:lnTo>
                <a:lnTo>
                  <a:pt x="860016" y="5836"/>
                </a:lnTo>
                <a:lnTo>
                  <a:pt x="816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46484" y="4496144"/>
            <a:ext cx="907058" cy="775432"/>
          </a:xfrm>
          <a:custGeom>
            <a:avLst/>
            <a:gdLst/>
            <a:ahLst/>
            <a:cxnLst/>
            <a:rect l="l" t="t" r="r" b="b"/>
            <a:pathLst>
              <a:path w="980439" h="1009014">
                <a:moveTo>
                  <a:pt x="0" y="163321"/>
                </a:moveTo>
                <a:lnTo>
                  <a:pt x="5836" y="119915"/>
                </a:lnTo>
                <a:lnTo>
                  <a:pt x="22304" y="80903"/>
                </a:lnTo>
                <a:lnTo>
                  <a:pt x="47847" y="47847"/>
                </a:lnTo>
                <a:lnTo>
                  <a:pt x="80903" y="22304"/>
                </a:lnTo>
                <a:lnTo>
                  <a:pt x="119915" y="5836"/>
                </a:lnTo>
                <a:lnTo>
                  <a:pt x="163322" y="0"/>
                </a:lnTo>
                <a:lnTo>
                  <a:pt x="816610" y="0"/>
                </a:lnTo>
                <a:lnTo>
                  <a:pt x="860016" y="5836"/>
                </a:lnTo>
                <a:lnTo>
                  <a:pt x="899028" y="22304"/>
                </a:lnTo>
                <a:lnTo>
                  <a:pt x="932084" y="47847"/>
                </a:lnTo>
                <a:lnTo>
                  <a:pt x="957627" y="80903"/>
                </a:lnTo>
                <a:lnTo>
                  <a:pt x="974095" y="119915"/>
                </a:lnTo>
                <a:lnTo>
                  <a:pt x="979931" y="163321"/>
                </a:lnTo>
                <a:lnTo>
                  <a:pt x="979931" y="845565"/>
                </a:lnTo>
                <a:lnTo>
                  <a:pt x="974095" y="888972"/>
                </a:lnTo>
                <a:lnTo>
                  <a:pt x="957627" y="927984"/>
                </a:lnTo>
                <a:lnTo>
                  <a:pt x="932084" y="961040"/>
                </a:lnTo>
                <a:lnTo>
                  <a:pt x="899028" y="986583"/>
                </a:lnTo>
                <a:lnTo>
                  <a:pt x="860016" y="1003051"/>
                </a:lnTo>
                <a:lnTo>
                  <a:pt x="816610" y="1008888"/>
                </a:lnTo>
                <a:lnTo>
                  <a:pt x="163322" y="1008888"/>
                </a:lnTo>
                <a:lnTo>
                  <a:pt x="119915" y="1003051"/>
                </a:lnTo>
                <a:lnTo>
                  <a:pt x="80903" y="986583"/>
                </a:lnTo>
                <a:lnTo>
                  <a:pt x="47847" y="961040"/>
                </a:lnTo>
                <a:lnTo>
                  <a:pt x="22304" y="927984"/>
                </a:lnTo>
                <a:lnTo>
                  <a:pt x="5836" y="888972"/>
                </a:lnTo>
                <a:lnTo>
                  <a:pt x="0" y="845565"/>
                </a:lnTo>
                <a:lnTo>
                  <a:pt x="0" y="163321"/>
                </a:lnTo>
                <a:close/>
              </a:path>
            </a:pathLst>
          </a:custGeom>
          <a:ln w="38099">
            <a:solidFill>
              <a:srgbClr val="33AD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44474" y="4578714"/>
            <a:ext cx="769824" cy="616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75331" y="5447744"/>
            <a:ext cx="3725165" cy="775432"/>
          </a:xfrm>
          <a:custGeom>
            <a:avLst/>
            <a:gdLst/>
            <a:ahLst/>
            <a:cxnLst/>
            <a:rect l="l" t="t" r="r" b="b"/>
            <a:pathLst>
              <a:path w="4026534" h="1009014">
                <a:moveTo>
                  <a:pt x="3858005" y="0"/>
                </a:moveTo>
                <a:lnTo>
                  <a:pt x="417829" y="0"/>
                </a:lnTo>
                <a:lnTo>
                  <a:pt x="373139" y="6008"/>
                </a:lnTo>
                <a:lnTo>
                  <a:pt x="332975" y="22963"/>
                </a:lnTo>
                <a:lnTo>
                  <a:pt x="298942" y="49260"/>
                </a:lnTo>
                <a:lnTo>
                  <a:pt x="272645" y="83293"/>
                </a:lnTo>
                <a:lnTo>
                  <a:pt x="255690" y="123457"/>
                </a:lnTo>
                <a:lnTo>
                  <a:pt x="249681" y="168147"/>
                </a:lnTo>
                <a:lnTo>
                  <a:pt x="249681" y="588517"/>
                </a:lnTo>
                <a:lnTo>
                  <a:pt x="0" y="700874"/>
                </a:lnTo>
                <a:lnTo>
                  <a:pt x="249681" y="840739"/>
                </a:lnTo>
                <a:lnTo>
                  <a:pt x="255690" y="885439"/>
                </a:lnTo>
                <a:lnTo>
                  <a:pt x="272645" y="925606"/>
                </a:lnTo>
                <a:lnTo>
                  <a:pt x="298942" y="959637"/>
                </a:lnTo>
                <a:lnTo>
                  <a:pt x="332975" y="985930"/>
                </a:lnTo>
                <a:lnTo>
                  <a:pt x="373139" y="1002881"/>
                </a:lnTo>
                <a:lnTo>
                  <a:pt x="417829" y="1008888"/>
                </a:lnTo>
                <a:lnTo>
                  <a:pt x="3858005" y="1008888"/>
                </a:lnTo>
                <a:lnTo>
                  <a:pt x="3902696" y="1002881"/>
                </a:lnTo>
                <a:lnTo>
                  <a:pt x="3942860" y="985930"/>
                </a:lnTo>
                <a:lnTo>
                  <a:pt x="3976893" y="959637"/>
                </a:lnTo>
                <a:lnTo>
                  <a:pt x="4003190" y="925606"/>
                </a:lnTo>
                <a:lnTo>
                  <a:pt x="4020145" y="885439"/>
                </a:lnTo>
                <a:lnTo>
                  <a:pt x="4026154" y="840739"/>
                </a:lnTo>
                <a:lnTo>
                  <a:pt x="4026154" y="168147"/>
                </a:lnTo>
                <a:lnTo>
                  <a:pt x="4020145" y="123457"/>
                </a:lnTo>
                <a:lnTo>
                  <a:pt x="4003190" y="83293"/>
                </a:lnTo>
                <a:lnTo>
                  <a:pt x="3976893" y="49260"/>
                </a:lnTo>
                <a:lnTo>
                  <a:pt x="3942860" y="22963"/>
                </a:lnTo>
                <a:lnTo>
                  <a:pt x="3902696" y="6008"/>
                </a:lnTo>
                <a:lnTo>
                  <a:pt x="3858005" y="0"/>
                </a:lnTo>
                <a:close/>
              </a:path>
            </a:pathLst>
          </a:custGeom>
          <a:solidFill>
            <a:srgbClr val="7E7E7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35428" y="1673899"/>
            <a:ext cx="10738416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7110">
              <a:lnSpc>
                <a:spcPts val="2810"/>
              </a:lnSpc>
              <a:spcBef>
                <a:spcPts val="229"/>
              </a:spcBef>
            </a:pPr>
            <a:r>
              <a:rPr lang="pt-PT" sz="2600" b="1" spc="-65" dirty="0">
                <a:solidFill>
                  <a:srgbClr val="FFFFFF"/>
                </a:solidFill>
                <a:latin typeface="Arial"/>
                <a:cs typeface="Arial"/>
              </a:rPr>
              <a:t>A VOSSLOH-FUTRIFER ABRANGE TODA FERROVIA COM UM PORTFÓLIO DE VANGUARDA EM PRODUTOS, SERVIÇOS E SOLUÇÕES DIGITAIS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074740" y="5413780"/>
            <a:ext cx="6703065" cy="987713"/>
            <a:chOff x="681227" y="5292852"/>
            <a:chExt cx="7245350" cy="1285240"/>
          </a:xfrm>
        </p:grpSpPr>
        <p:sp>
          <p:nvSpPr>
            <p:cNvPr id="47" name="object 47"/>
            <p:cNvSpPr/>
            <p:nvPr/>
          </p:nvSpPr>
          <p:spPr>
            <a:xfrm>
              <a:off x="6804660" y="5292852"/>
              <a:ext cx="1121663" cy="114908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04481" y="5337810"/>
              <a:ext cx="981710" cy="1009015"/>
            </a:xfrm>
            <a:custGeom>
              <a:avLst/>
              <a:gdLst/>
              <a:ahLst/>
              <a:cxnLst/>
              <a:rect l="l" t="t" r="r" b="b"/>
              <a:pathLst>
                <a:path w="981709" h="1009014">
                  <a:moveTo>
                    <a:pt x="817879" y="0"/>
                  </a:moveTo>
                  <a:lnTo>
                    <a:pt x="163575" y="0"/>
                  </a:lnTo>
                  <a:lnTo>
                    <a:pt x="120106" y="5846"/>
                  </a:lnTo>
                  <a:lnTo>
                    <a:pt x="81035" y="22342"/>
                  </a:lnTo>
                  <a:lnTo>
                    <a:pt x="47926" y="47926"/>
                  </a:lnTo>
                  <a:lnTo>
                    <a:pt x="22342" y="81035"/>
                  </a:lnTo>
                  <a:lnTo>
                    <a:pt x="5846" y="120106"/>
                  </a:lnTo>
                  <a:lnTo>
                    <a:pt x="0" y="163575"/>
                  </a:lnTo>
                  <a:lnTo>
                    <a:pt x="0" y="845311"/>
                  </a:lnTo>
                  <a:lnTo>
                    <a:pt x="5846" y="888795"/>
                  </a:lnTo>
                  <a:lnTo>
                    <a:pt x="22342" y="927869"/>
                  </a:lnTo>
                  <a:lnTo>
                    <a:pt x="47926" y="960975"/>
                  </a:lnTo>
                  <a:lnTo>
                    <a:pt x="81035" y="986553"/>
                  </a:lnTo>
                  <a:lnTo>
                    <a:pt x="120106" y="1003044"/>
                  </a:lnTo>
                  <a:lnTo>
                    <a:pt x="163575" y="1008888"/>
                  </a:lnTo>
                  <a:lnTo>
                    <a:pt x="817879" y="1008888"/>
                  </a:lnTo>
                  <a:lnTo>
                    <a:pt x="861349" y="1003044"/>
                  </a:lnTo>
                  <a:lnTo>
                    <a:pt x="900420" y="986553"/>
                  </a:lnTo>
                  <a:lnTo>
                    <a:pt x="933529" y="960975"/>
                  </a:lnTo>
                  <a:lnTo>
                    <a:pt x="959113" y="927869"/>
                  </a:lnTo>
                  <a:lnTo>
                    <a:pt x="975609" y="888795"/>
                  </a:lnTo>
                  <a:lnTo>
                    <a:pt x="981456" y="845311"/>
                  </a:lnTo>
                  <a:lnTo>
                    <a:pt x="981456" y="163575"/>
                  </a:lnTo>
                  <a:lnTo>
                    <a:pt x="975609" y="120106"/>
                  </a:lnTo>
                  <a:lnTo>
                    <a:pt x="959113" y="81035"/>
                  </a:lnTo>
                  <a:lnTo>
                    <a:pt x="933529" y="47926"/>
                  </a:lnTo>
                  <a:lnTo>
                    <a:pt x="900420" y="22342"/>
                  </a:lnTo>
                  <a:lnTo>
                    <a:pt x="861349" y="5846"/>
                  </a:lnTo>
                  <a:lnTo>
                    <a:pt x="817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04481" y="5337810"/>
              <a:ext cx="981710" cy="1009015"/>
            </a:xfrm>
            <a:custGeom>
              <a:avLst/>
              <a:gdLst/>
              <a:ahLst/>
              <a:cxnLst/>
              <a:rect l="l" t="t" r="r" b="b"/>
              <a:pathLst>
                <a:path w="981709" h="1009014">
                  <a:moveTo>
                    <a:pt x="0" y="163575"/>
                  </a:moveTo>
                  <a:lnTo>
                    <a:pt x="5846" y="120106"/>
                  </a:lnTo>
                  <a:lnTo>
                    <a:pt x="22342" y="81035"/>
                  </a:lnTo>
                  <a:lnTo>
                    <a:pt x="47926" y="47926"/>
                  </a:lnTo>
                  <a:lnTo>
                    <a:pt x="81035" y="22342"/>
                  </a:lnTo>
                  <a:lnTo>
                    <a:pt x="120106" y="5846"/>
                  </a:lnTo>
                  <a:lnTo>
                    <a:pt x="163575" y="0"/>
                  </a:lnTo>
                  <a:lnTo>
                    <a:pt x="817879" y="0"/>
                  </a:lnTo>
                  <a:lnTo>
                    <a:pt x="861349" y="5846"/>
                  </a:lnTo>
                  <a:lnTo>
                    <a:pt x="900420" y="22342"/>
                  </a:lnTo>
                  <a:lnTo>
                    <a:pt x="933529" y="47926"/>
                  </a:lnTo>
                  <a:lnTo>
                    <a:pt x="959113" y="81035"/>
                  </a:lnTo>
                  <a:lnTo>
                    <a:pt x="975609" y="120106"/>
                  </a:lnTo>
                  <a:lnTo>
                    <a:pt x="981456" y="163575"/>
                  </a:lnTo>
                  <a:lnTo>
                    <a:pt x="981456" y="845311"/>
                  </a:lnTo>
                  <a:lnTo>
                    <a:pt x="975609" y="888795"/>
                  </a:lnTo>
                  <a:lnTo>
                    <a:pt x="959113" y="927869"/>
                  </a:lnTo>
                  <a:lnTo>
                    <a:pt x="933529" y="960975"/>
                  </a:lnTo>
                  <a:lnTo>
                    <a:pt x="900420" y="986553"/>
                  </a:lnTo>
                  <a:lnTo>
                    <a:pt x="861349" y="1003044"/>
                  </a:lnTo>
                  <a:lnTo>
                    <a:pt x="817879" y="1008888"/>
                  </a:lnTo>
                  <a:lnTo>
                    <a:pt x="163575" y="1008888"/>
                  </a:lnTo>
                  <a:lnTo>
                    <a:pt x="120106" y="1003044"/>
                  </a:lnTo>
                  <a:lnTo>
                    <a:pt x="81035" y="986553"/>
                  </a:lnTo>
                  <a:lnTo>
                    <a:pt x="47926" y="960975"/>
                  </a:lnTo>
                  <a:lnTo>
                    <a:pt x="22342" y="927869"/>
                  </a:lnTo>
                  <a:lnTo>
                    <a:pt x="5846" y="888795"/>
                  </a:lnTo>
                  <a:lnTo>
                    <a:pt x="0" y="845311"/>
                  </a:lnTo>
                  <a:lnTo>
                    <a:pt x="0" y="163575"/>
                  </a:lnTo>
                  <a:close/>
                </a:path>
              </a:pathLst>
            </a:custGeom>
            <a:ln w="38100">
              <a:solidFill>
                <a:srgbClr val="33AD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981443" y="5577840"/>
              <a:ext cx="841248" cy="5775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4275" y="648766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4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45">
            <a:extLst>
              <a:ext uri="{FF2B5EF4-FFF2-40B4-BE49-F238E27FC236}">
                <a16:creationId xmlns:a16="http://schemas.microsoft.com/office/drawing/2014/main" id="{CD864C19-0898-42AD-A4ED-C064AEDC7515}"/>
              </a:ext>
            </a:extLst>
          </p:cNvPr>
          <p:cNvSpPr txBox="1"/>
          <p:nvPr/>
        </p:nvSpPr>
        <p:spPr>
          <a:xfrm>
            <a:off x="5465479" y="2618729"/>
            <a:ext cx="338467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lang="pt-PT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de Manutenção e soluções digitais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45">
            <a:extLst>
              <a:ext uri="{FF2B5EF4-FFF2-40B4-BE49-F238E27FC236}">
                <a16:creationId xmlns:a16="http://schemas.microsoft.com/office/drawing/2014/main" id="{65DDB574-6021-47E7-869E-3AE7CC7326ED}"/>
              </a:ext>
            </a:extLst>
          </p:cNvPr>
          <p:cNvSpPr txBox="1"/>
          <p:nvPr/>
        </p:nvSpPr>
        <p:spPr>
          <a:xfrm>
            <a:off x="7955425" y="3537769"/>
            <a:ext cx="274917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pt-PT"/>
            </a:defPPr>
            <a:lvl1pPr marR="5080"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sz="2400" dirty="0"/>
              <a:t>Aparelhos de Via </a:t>
            </a:r>
            <a:br>
              <a:rPr lang="pt-PT" sz="2400" dirty="0"/>
            </a:br>
            <a:r>
              <a:rPr lang="pt-PT" sz="2400" dirty="0"/>
              <a:t>&amp; </a:t>
            </a:r>
            <a:r>
              <a:rPr lang="pt-PT" sz="2400" dirty="0" err="1"/>
              <a:t>Cróssimas</a:t>
            </a:r>
            <a:endParaRPr sz="2400" dirty="0"/>
          </a:p>
        </p:txBody>
      </p:sp>
      <p:sp>
        <p:nvSpPr>
          <p:cNvPr id="78" name="object 45">
            <a:extLst>
              <a:ext uri="{FF2B5EF4-FFF2-40B4-BE49-F238E27FC236}">
                <a16:creationId xmlns:a16="http://schemas.microsoft.com/office/drawing/2014/main" id="{00DED01D-8FAA-40E3-A714-A3823CBF9634}"/>
              </a:ext>
            </a:extLst>
          </p:cNvPr>
          <p:cNvSpPr txBox="1"/>
          <p:nvPr/>
        </p:nvSpPr>
        <p:spPr>
          <a:xfrm>
            <a:off x="5443072" y="4689141"/>
            <a:ext cx="276891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/>
            <a:r>
              <a:rPr lang="pt-PT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Travessas de Betão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45">
            <a:extLst>
              <a:ext uri="{FF2B5EF4-FFF2-40B4-BE49-F238E27FC236}">
                <a16:creationId xmlns:a16="http://schemas.microsoft.com/office/drawing/2014/main" id="{8A9B6112-9EF5-42C8-9A3A-52ED1668FF06}"/>
              </a:ext>
            </a:extLst>
          </p:cNvPr>
          <p:cNvSpPr txBox="1"/>
          <p:nvPr/>
        </p:nvSpPr>
        <p:spPr>
          <a:xfrm>
            <a:off x="7890978" y="5473744"/>
            <a:ext cx="270951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20395"/>
            <a:r>
              <a:rPr lang="pt-P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Fixação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AAE51241-576F-071E-C1F5-78D4BAECA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8"/>
          <a:stretch/>
        </p:blipFill>
        <p:spPr>
          <a:xfrm>
            <a:off x="914400" y="1295400"/>
            <a:ext cx="10160000" cy="53213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6">
            <a:extLst>
              <a:ext uri="{FF2B5EF4-FFF2-40B4-BE49-F238E27FC236}">
                <a16:creationId xmlns:a16="http://schemas.microsoft.com/office/drawing/2014/main" id="{6A841704-7FB8-A558-C195-23132B0E18B2}"/>
              </a:ext>
            </a:extLst>
          </p:cNvPr>
          <p:cNvSpPr txBox="1"/>
          <p:nvPr/>
        </p:nvSpPr>
        <p:spPr>
          <a:xfrm>
            <a:off x="352512" y="1437289"/>
            <a:ext cx="11559626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500" dirty="0"/>
              <a:t>O </a:t>
            </a:r>
            <a:r>
              <a:rPr lang="pt-PT" sz="1500" b="1" dirty="0"/>
              <a:t>grupo </a:t>
            </a:r>
            <a:r>
              <a:rPr lang="pt-PT" sz="1500" b="1" dirty="0">
                <a:solidFill>
                  <a:srgbClr val="C00000"/>
                </a:solidFill>
              </a:rPr>
              <a:t>DIORAMA</a:t>
            </a:r>
            <a:r>
              <a:rPr lang="pt-PT" sz="1500" dirty="0"/>
              <a:t>,</a:t>
            </a:r>
            <a:r>
              <a:rPr lang="pt-PT" sz="1500" b="1" dirty="0"/>
              <a:t> </a:t>
            </a:r>
            <a:r>
              <a:rPr lang="pt-PT" sz="1500" dirty="0"/>
              <a:t>com 40 anos de existência,</a:t>
            </a:r>
            <a:r>
              <a:rPr lang="pt-PT" sz="1500" b="1" dirty="0"/>
              <a:t> </a:t>
            </a:r>
            <a:r>
              <a:rPr lang="pt-PT" sz="1500" dirty="0"/>
              <a:t>é atualmente constituído por um universo de </a:t>
            </a:r>
            <a:r>
              <a:rPr lang="pt-PT" sz="1500" b="1" dirty="0"/>
              <a:t>8 </a:t>
            </a:r>
            <a:r>
              <a:rPr lang="pt-PT" sz="1500" dirty="0"/>
              <a:t>empresas, cujas participações sociais se encontram sediadas na Holding denominada DIORAMA – Gestão e Participações, SA, com sede em Lisboa. </a:t>
            </a:r>
          </a:p>
          <a:p>
            <a:pPr>
              <a:spcAft>
                <a:spcPts val="600"/>
              </a:spcAft>
            </a:pPr>
            <a:r>
              <a:rPr lang="pt-PT" sz="1500" dirty="0"/>
              <a:t>O seu volume de emprego ascende a </a:t>
            </a:r>
            <a:r>
              <a:rPr lang="pt-PT" sz="1500" b="1" dirty="0"/>
              <a:t>+380 </a:t>
            </a:r>
            <a:r>
              <a:rPr lang="pt-PT" sz="1500" dirty="0"/>
              <a:t>pessoas, distribuído pelos Concelhos de Abrantes, Vila Nova de Ourém, Entroncamento e Lisboa em Portugal. </a:t>
            </a:r>
          </a:p>
          <a:p>
            <a:pPr>
              <a:spcAft>
                <a:spcPts val="600"/>
              </a:spcAft>
            </a:pPr>
            <a:r>
              <a:rPr lang="pt-PT" sz="1500" dirty="0"/>
              <a:t>Nas suas participações sociais, estão inseridas 4 empresas (FUTRIFER, SATEPOR, FUTRIMETAL e PORSOLRAIL) com atividades específicas na área </a:t>
            </a:r>
            <a:r>
              <a:rPr lang="pt-PT" sz="1500" b="1" dirty="0"/>
              <a:t>ferroviária formando relevante cluster ferroviário para a região.</a:t>
            </a:r>
            <a:endParaRPr lang="pt-PT" sz="15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AA1FAB0-CCA9-43FE-848D-86BB4DDF954C}"/>
              </a:ext>
            </a:extLst>
          </p:cNvPr>
          <p:cNvGrpSpPr/>
          <p:nvPr/>
        </p:nvGrpSpPr>
        <p:grpSpPr>
          <a:xfrm>
            <a:off x="3922062" y="3142211"/>
            <a:ext cx="4083094" cy="3449782"/>
            <a:chOff x="1261993" y="3496134"/>
            <a:chExt cx="3578290" cy="28518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FFF83D-0BDA-0FAD-28CF-1C017D3516C2}"/>
                </a:ext>
              </a:extLst>
            </p:cNvPr>
            <p:cNvSpPr/>
            <p:nvPr/>
          </p:nvSpPr>
          <p:spPr>
            <a:xfrm>
              <a:off x="1715598" y="3662972"/>
              <a:ext cx="2413922" cy="244348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rgbClr val="FFF6E5"/>
                  </a:gs>
                  <a:gs pos="94000">
                    <a:srgbClr val="C00000"/>
                  </a:gs>
                </a:gsLst>
                <a:path path="circle">
                  <a:fillToRect t="100000" r="100000"/>
                </a:path>
                <a:tileRect l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Retângulo: Cantos Diagonais Arredondados 8">
              <a:extLst>
                <a:ext uri="{FF2B5EF4-FFF2-40B4-BE49-F238E27FC236}">
                  <a16:creationId xmlns:a16="http://schemas.microsoft.com/office/drawing/2014/main" id="{B320E3CC-0818-8253-3FB9-A32519E3317A}"/>
                </a:ext>
              </a:extLst>
            </p:cNvPr>
            <p:cNvSpPr/>
            <p:nvPr/>
          </p:nvSpPr>
          <p:spPr>
            <a:xfrm>
              <a:off x="2534957" y="3496134"/>
              <a:ext cx="1003188" cy="464104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C601A7F7-04EB-04D5-1510-C953BA80BD51}"/>
                </a:ext>
              </a:extLst>
            </p:cNvPr>
            <p:cNvSpPr/>
            <p:nvPr/>
          </p:nvSpPr>
          <p:spPr>
            <a:xfrm>
              <a:off x="2757725" y="3605732"/>
              <a:ext cx="484939" cy="315210"/>
            </a:xfrm>
            <a:custGeom>
              <a:avLst/>
              <a:gdLst>
                <a:gd name="connsiteX0" fmla="*/ 0 w 589359"/>
                <a:gd name="connsiteY0" fmla="*/ 63848 h 383083"/>
                <a:gd name="connsiteX1" fmla="*/ 63848 w 589359"/>
                <a:gd name="connsiteY1" fmla="*/ 0 h 383083"/>
                <a:gd name="connsiteX2" fmla="*/ 525511 w 589359"/>
                <a:gd name="connsiteY2" fmla="*/ 0 h 383083"/>
                <a:gd name="connsiteX3" fmla="*/ 589359 w 589359"/>
                <a:gd name="connsiteY3" fmla="*/ 63848 h 383083"/>
                <a:gd name="connsiteX4" fmla="*/ 589359 w 589359"/>
                <a:gd name="connsiteY4" fmla="*/ 319235 h 383083"/>
                <a:gd name="connsiteX5" fmla="*/ 525511 w 589359"/>
                <a:gd name="connsiteY5" fmla="*/ 383083 h 383083"/>
                <a:gd name="connsiteX6" fmla="*/ 63848 w 589359"/>
                <a:gd name="connsiteY6" fmla="*/ 383083 h 383083"/>
                <a:gd name="connsiteX7" fmla="*/ 0 w 589359"/>
                <a:gd name="connsiteY7" fmla="*/ 319235 h 383083"/>
                <a:gd name="connsiteX8" fmla="*/ 0 w 589359"/>
                <a:gd name="connsiteY8" fmla="*/ 63848 h 3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359" h="383083">
                  <a:moveTo>
                    <a:pt x="0" y="63848"/>
                  </a:moveTo>
                  <a:cubicBezTo>
                    <a:pt x="0" y="28586"/>
                    <a:pt x="28586" y="0"/>
                    <a:pt x="63848" y="0"/>
                  </a:cubicBezTo>
                  <a:lnTo>
                    <a:pt x="525511" y="0"/>
                  </a:lnTo>
                  <a:cubicBezTo>
                    <a:pt x="560773" y="0"/>
                    <a:pt x="589359" y="28586"/>
                    <a:pt x="589359" y="63848"/>
                  </a:cubicBezTo>
                  <a:lnTo>
                    <a:pt x="589359" y="319235"/>
                  </a:lnTo>
                  <a:cubicBezTo>
                    <a:pt x="589359" y="354497"/>
                    <a:pt x="560773" y="383083"/>
                    <a:pt x="525511" y="383083"/>
                  </a:cubicBezTo>
                  <a:lnTo>
                    <a:pt x="63848" y="383083"/>
                  </a:lnTo>
                  <a:cubicBezTo>
                    <a:pt x="28586" y="383083"/>
                    <a:pt x="0" y="354497"/>
                    <a:pt x="0" y="319235"/>
                  </a:cubicBezTo>
                  <a:lnTo>
                    <a:pt x="0" y="63848"/>
                  </a:lnTo>
                  <a:close/>
                </a:path>
              </a:pathLst>
            </a:cu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6C63BD2-0A7D-9979-3ADC-DDE2263D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" t="2297" r="2297" b="2297"/>
            <a:stretch/>
          </p:blipFill>
          <p:spPr>
            <a:xfrm>
              <a:off x="2729009" y="3539110"/>
              <a:ext cx="640485" cy="379149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D6969F51-FFA4-2E89-02F0-ACCF2B6D1DFD}"/>
                </a:ext>
              </a:extLst>
            </p:cNvPr>
            <p:cNvSpPr/>
            <p:nvPr/>
          </p:nvSpPr>
          <p:spPr>
            <a:xfrm>
              <a:off x="3608293" y="4113352"/>
              <a:ext cx="1003188" cy="503099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3" name="Retângulo: Cantos Diagonais Arredondados 12">
              <a:extLst>
                <a:ext uri="{FF2B5EF4-FFF2-40B4-BE49-F238E27FC236}">
                  <a16:creationId xmlns:a16="http://schemas.microsoft.com/office/drawing/2014/main" id="{2DC00F26-76F2-07C2-61CD-D54BF5A0147D}"/>
                </a:ext>
              </a:extLst>
            </p:cNvPr>
            <p:cNvSpPr/>
            <p:nvPr/>
          </p:nvSpPr>
          <p:spPr>
            <a:xfrm>
              <a:off x="3837095" y="5060413"/>
              <a:ext cx="1003188" cy="502048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4" name="Retângulo: Cantos Diagonais Arredondados 13">
              <a:extLst>
                <a:ext uri="{FF2B5EF4-FFF2-40B4-BE49-F238E27FC236}">
                  <a16:creationId xmlns:a16="http://schemas.microsoft.com/office/drawing/2014/main" id="{43FFD9DD-8559-A7C2-AD96-3CCE6FB203F1}"/>
                </a:ext>
              </a:extLst>
            </p:cNvPr>
            <p:cNvSpPr/>
            <p:nvPr/>
          </p:nvSpPr>
          <p:spPr>
            <a:xfrm>
              <a:off x="3204422" y="5884866"/>
              <a:ext cx="1003188" cy="463108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5" name="Retângulo: Cantos Diagonais Arredondados 14">
              <a:extLst>
                <a:ext uri="{FF2B5EF4-FFF2-40B4-BE49-F238E27FC236}">
                  <a16:creationId xmlns:a16="http://schemas.microsoft.com/office/drawing/2014/main" id="{E6D4F7AA-9D38-2A73-FE88-C408181BA699}"/>
                </a:ext>
              </a:extLst>
            </p:cNvPr>
            <p:cNvSpPr/>
            <p:nvPr/>
          </p:nvSpPr>
          <p:spPr>
            <a:xfrm>
              <a:off x="1914011" y="5884866"/>
              <a:ext cx="1003188" cy="463108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6" name="Retângulo: Cantos Diagonais Arredondados 15">
              <a:extLst>
                <a:ext uri="{FF2B5EF4-FFF2-40B4-BE49-F238E27FC236}">
                  <a16:creationId xmlns:a16="http://schemas.microsoft.com/office/drawing/2014/main" id="{8D24CFD8-2F0A-DE51-BBC2-19736B4E7BDE}"/>
                </a:ext>
              </a:extLst>
            </p:cNvPr>
            <p:cNvSpPr/>
            <p:nvPr/>
          </p:nvSpPr>
          <p:spPr>
            <a:xfrm>
              <a:off x="1261993" y="5054394"/>
              <a:ext cx="1003188" cy="502048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sp>
          <p:nvSpPr>
            <p:cNvPr id="17" name="Retângulo: Cantos Diagonais Arredondados 16">
              <a:extLst>
                <a:ext uri="{FF2B5EF4-FFF2-40B4-BE49-F238E27FC236}">
                  <a16:creationId xmlns:a16="http://schemas.microsoft.com/office/drawing/2014/main" id="{724DBFC4-37D9-C95A-5A76-C666AC638AE1}"/>
                </a:ext>
              </a:extLst>
            </p:cNvPr>
            <p:cNvSpPr/>
            <p:nvPr/>
          </p:nvSpPr>
          <p:spPr>
            <a:xfrm>
              <a:off x="1427052" y="4119509"/>
              <a:ext cx="1003188" cy="464104"/>
            </a:xfrm>
            <a:prstGeom prst="round2Diag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661" tIns="79661" rIns="79661" bIns="7966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1600" kern="1200" dirty="0"/>
                <a:t> 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8256D83-914C-F42A-A151-287FFA5C6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38" y="4136517"/>
              <a:ext cx="351606" cy="4531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4C0F240-9127-499A-3FA9-506A7BA62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8313" y="5956093"/>
              <a:ext cx="780972" cy="3555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magine 2" descr="Immagine che contiene testo, Carattere, Elementi grafici, schermata&#10;&#10;Descrizione generata automaticamente">
              <a:extLst>
                <a:ext uri="{FF2B5EF4-FFF2-40B4-BE49-F238E27FC236}">
                  <a16:creationId xmlns:a16="http://schemas.microsoft.com/office/drawing/2014/main" id="{66393E83-6B4C-14C3-297C-8D2555EE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127" y="4666970"/>
              <a:ext cx="1158836" cy="4354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EEBBEF2E-BF51-2901-4416-63DA35CBD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00"/>
            <a:stretch/>
          </p:blipFill>
          <p:spPr>
            <a:xfrm>
              <a:off x="3873312" y="5150481"/>
              <a:ext cx="918715" cy="2932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49C989FA-6069-953C-6EAD-3AD796FE8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7689" y="5973262"/>
              <a:ext cx="867711" cy="3212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m 22" descr="Uma imagem com texto, ClipArt&#10;&#10;Descrição gerada automaticamente">
              <a:extLst>
                <a:ext uri="{FF2B5EF4-FFF2-40B4-BE49-F238E27FC236}">
                  <a16:creationId xmlns:a16="http://schemas.microsoft.com/office/drawing/2014/main" id="{7634013E-A796-2481-4304-6857938F3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997" y="4229745"/>
              <a:ext cx="813421" cy="2666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m 23" descr="Uma imagem com texto, loiça, prato&#10;&#10;Descrição gerada automaticamente">
              <a:extLst>
                <a:ext uri="{FF2B5EF4-FFF2-40B4-BE49-F238E27FC236}">
                  <a16:creationId xmlns:a16="http://schemas.microsoft.com/office/drawing/2014/main" id="{AE1CD497-D30A-5E5F-0BFC-2E7B830BC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4303" y="5151037"/>
              <a:ext cx="863067" cy="29209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Underrubrik 2">
            <a:extLst>
              <a:ext uri="{FF2B5EF4-FFF2-40B4-BE49-F238E27FC236}">
                <a16:creationId xmlns:a16="http://schemas.microsoft.com/office/drawing/2014/main" id="{8372F79A-76A1-3244-AC4E-F4A7373B64C9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9180000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ABRANGÊNCIA DO GRUPO DIORAMA EM PORTUGAL </a:t>
            </a:r>
            <a:br>
              <a:rPr lang="pt-PT" sz="2400" cap="all" dirty="0">
                <a:solidFill>
                  <a:schemeClr val="bg1"/>
                </a:solidFill>
                <a:latin typeface="+mn-lt"/>
              </a:rPr>
            </a:br>
            <a:r>
              <a:rPr lang="pt-PT" sz="2400" cap="all" dirty="0">
                <a:solidFill>
                  <a:schemeClr val="bg1"/>
                </a:solidFill>
                <a:latin typeface="+mn-lt"/>
              </a:rPr>
              <a:t>E ALÉM-FRONTEIRAS</a:t>
            </a:r>
            <a:endParaRPr lang="en-GB" sz="2400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246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Tiago Amaro\Desktop\FEIRA ANGOLA 22-25 NOVEMBRO 2012\amv betão.JPG">
            <a:extLst>
              <a:ext uri="{FF2B5EF4-FFF2-40B4-BE49-F238E27FC236}">
                <a16:creationId xmlns:a16="http://schemas.microsoft.com/office/drawing/2014/main" id="{492949D4-2777-4235-A6E8-3FCF6660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2567" y="1385857"/>
            <a:ext cx="2320078" cy="348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541F8CD5-C789-39D1-B1E3-911B998EE50F}"/>
              </a:ext>
            </a:extLst>
          </p:cNvPr>
          <p:cNvGrpSpPr/>
          <p:nvPr/>
        </p:nvGrpSpPr>
        <p:grpSpPr>
          <a:xfrm>
            <a:off x="0" y="4690204"/>
            <a:ext cx="12219441" cy="1837017"/>
            <a:chOff x="2864988" y="5296225"/>
            <a:chExt cx="8924432" cy="1230996"/>
          </a:xfrm>
        </p:grpSpPr>
        <p:pic>
          <p:nvPicPr>
            <p:cNvPr id="10" name="Picture 5" descr="C:\Users\Tiago Amaro\Desktop\APRESENTAÇÃO SERVIÇOS FUTRIFER\BANCO DE IMAGENS\DSC03187.JPG">
              <a:extLst>
                <a:ext uri="{FF2B5EF4-FFF2-40B4-BE49-F238E27FC236}">
                  <a16:creationId xmlns:a16="http://schemas.microsoft.com/office/drawing/2014/main" id="{AD45B482-5184-41AE-ABA1-E7B64D255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6673" b="21304"/>
            <a:stretch>
              <a:fillRect/>
            </a:stretch>
          </p:blipFill>
          <p:spPr bwMode="auto">
            <a:xfrm>
              <a:off x="8227722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:\Users\Tiago Amaro\Desktop\APRESENTAÇÃO SERVIÇOS FUTRIFER\BANCO DE IMAGENS\DSC00493.JPG">
              <a:extLst>
                <a:ext uri="{FF2B5EF4-FFF2-40B4-BE49-F238E27FC236}">
                  <a16:creationId xmlns:a16="http://schemas.microsoft.com/office/drawing/2014/main" id="{8FFF6712-9FC6-48A6-9BFE-8817568F0E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04636" y="5296225"/>
              <a:ext cx="1784784" cy="1214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C:\Users\Tiago Amaro\Desktop\APRESENTAÇÃO SERVIÇOS FUTRIFER\BANCO DE IMAGENS\IMGP7066.JPG">
              <a:extLst>
                <a:ext uri="{FF2B5EF4-FFF2-40B4-BE49-F238E27FC236}">
                  <a16:creationId xmlns:a16="http://schemas.microsoft.com/office/drawing/2014/main" id="{9D901929-11F7-4395-8D8C-AA05A30B7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0144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8">
              <a:extLst>
                <a:ext uri="{FF2B5EF4-FFF2-40B4-BE49-F238E27FC236}">
                  <a16:creationId xmlns:a16="http://schemas.microsoft.com/office/drawing/2014/main" id="{D035D5E6-CFC6-431F-B9E9-10AE6D583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2566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4" descr="PPT_SwitchSystems_ohneMover_kl">
              <a:extLst>
                <a:ext uri="{FF2B5EF4-FFF2-40B4-BE49-F238E27FC236}">
                  <a16:creationId xmlns:a16="http://schemas.microsoft.com/office/drawing/2014/main" id="{28A646FB-4CEF-4CCA-9E98-5832F1AEC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64988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30" descr="disp_zoom">
            <a:extLst>
              <a:ext uri="{FF2B5EF4-FFF2-40B4-BE49-F238E27FC236}">
                <a16:creationId xmlns:a16="http://schemas.microsoft.com/office/drawing/2014/main" id="{564CE649-D403-4B0A-889E-CD827CDE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986" y="1385857"/>
            <a:ext cx="2649539" cy="15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C:\Users\Tiago Amaro\Desktop\FEIRA ANGOLA 22-25 NOVEMBRO 2012\amv tramagal.JPG">
            <a:extLst>
              <a:ext uri="{FF2B5EF4-FFF2-40B4-BE49-F238E27FC236}">
                <a16:creationId xmlns:a16="http://schemas.microsoft.com/office/drawing/2014/main" id="{5D920207-B11A-4F5D-AE24-2186B533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1602" y="1385857"/>
            <a:ext cx="2311402" cy="15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F6BB66A6-D805-AC56-8E61-1EA3377BF306}"/>
              </a:ext>
            </a:extLst>
          </p:cNvPr>
          <p:cNvSpPr txBox="1"/>
          <p:nvPr/>
        </p:nvSpPr>
        <p:spPr>
          <a:xfrm>
            <a:off x="649587" y="3465513"/>
            <a:ext cx="4373772" cy="740116"/>
          </a:xfrm>
          <a:prstGeom prst="rect">
            <a:avLst/>
          </a:prstGeom>
          <a:solidFill>
            <a:srgbClr val="EF402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pt-PT" sz="1800" b="1" dirty="0">
                <a:solidFill>
                  <a:schemeClr val="bg1"/>
                </a:solidFill>
                <a:cs typeface="Times New Roman" pitchFamily="18" charset="0"/>
              </a:rPr>
              <a:t>+ 1.800 </a:t>
            </a:r>
            <a:r>
              <a:rPr lang="pt-PT" sz="1800" dirty="0">
                <a:solidFill>
                  <a:schemeClr val="bg1"/>
                </a:solidFill>
                <a:cs typeface="Times New Roman" pitchFamily="18" charset="0"/>
              </a:rPr>
              <a:t>Aparelhos de via fornecidos</a:t>
            </a:r>
            <a:endParaRPr lang="pt-PT" sz="18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DE036F6-4B73-5458-5329-165A29F82E3E}"/>
              </a:ext>
            </a:extLst>
          </p:cNvPr>
          <p:cNvSpPr/>
          <p:nvPr/>
        </p:nvSpPr>
        <p:spPr>
          <a:xfrm rot="5400000">
            <a:off x="8921208" y="1077956"/>
            <a:ext cx="1319282" cy="1137313"/>
          </a:xfrm>
          <a:prstGeom prst="hexagon">
            <a:avLst/>
          </a:prstGeom>
          <a:solidFill>
            <a:srgbClr val="F0D9AA"/>
          </a:solidFill>
          <a:ln w="38100">
            <a:solidFill>
              <a:srgbClr val="DCA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 dirty="0"/>
          </a:p>
        </p:txBody>
      </p:sp>
      <p:sp>
        <p:nvSpPr>
          <p:cNvPr id="7" name="Hexágono 6">
            <a:extLst>
              <a:ext uri="{FF2B5EF4-FFF2-40B4-BE49-F238E27FC236}">
                <a16:creationId xmlns:a16="http://schemas.microsoft.com/office/drawing/2014/main" id="{38E9CDD4-B1FE-485D-E2BD-B5FBFB6EB09A}"/>
              </a:ext>
            </a:extLst>
          </p:cNvPr>
          <p:cNvSpPr/>
          <p:nvPr/>
        </p:nvSpPr>
        <p:spPr>
          <a:xfrm rot="5400000">
            <a:off x="10178090" y="1077957"/>
            <a:ext cx="1319282" cy="1137313"/>
          </a:xfrm>
          <a:prstGeom prst="hexagon">
            <a:avLst/>
          </a:prstGeom>
          <a:solidFill>
            <a:srgbClr val="F8AAA2"/>
          </a:solidFill>
          <a:ln w="38100">
            <a:solidFill>
              <a:srgbClr val="C52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F1809B6E-76D5-BBFD-1728-EF7F53BFE9C8}"/>
              </a:ext>
            </a:extLst>
          </p:cNvPr>
          <p:cNvSpPr/>
          <p:nvPr/>
        </p:nvSpPr>
        <p:spPr>
          <a:xfrm rot="5400000">
            <a:off x="9551377" y="2210626"/>
            <a:ext cx="1319282" cy="1137313"/>
          </a:xfrm>
          <a:prstGeom prst="hexagon">
            <a:avLst/>
          </a:prstGeom>
          <a:solidFill>
            <a:srgbClr val="4C9F45">
              <a:alpha val="60000"/>
            </a:srgb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2DC8F577-2835-54EF-CD78-CC17345A9D88}"/>
              </a:ext>
            </a:extLst>
          </p:cNvPr>
          <p:cNvSpPr/>
          <p:nvPr/>
        </p:nvSpPr>
        <p:spPr>
          <a:xfrm rot="5400000">
            <a:off x="10808259" y="2210627"/>
            <a:ext cx="1319282" cy="1137313"/>
          </a:xfrm>
          <a:prstGeom prst="hexagon">
            <a:avLst/>
          </a:prstGeom>
          <a:solidFill>
            <a:schemeClr val="bg2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587C34AC-AAC6-73AA-9F3B-5B3FB26D07AE}"/>
              </a:ext>
            </a:extLst>
          </p:cNvPr>
          <p:cNvSpPr/>
          <p:nvPr/>
        </p:nvSpPr>
        <p:spPr>
          <a:xfrm rot="5400000">
            <a:off x="8947296" y="3343222"/>
            <a:ext cx="1319282" cy="1137313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08D6D524-AC75-AD1E-DA21-31F271A88581}"/>
              </a:ext>
            </a:extLst>
          </p:cNvPr>
          <p:cNvSpPr/>
          <p:nvPr/>
        </p:nvSpPr>
        <p:spPr>
          <a:xfrm rot="5400000">
            <a:off x="8309008" y="4490333"/>
            <a:ext cx="1319282" cy="1137313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E10287-A122-32F8-141C-BCAEA52D09D0}"/>
              </a:ext>
            </a:extLst>
          </p:cNvPr>
          <p:cNvSpPr txBox="1"/>
          <p:nvPr/>
        </p:nvSpPr>
        <p:spPr>
          <a:xfrm>
            <a:off x="9012191" y="1326053"/>
            <a:ext cx="1124876" cy="6800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Linhas</a:t>
            </a:r>
            <a:r>
              <a:rPr lang="fr-FR" sz="1300" dirty="0"/>
              <a:t> de </a:t>
            </a:r>
            <a:r>
              <a:rPr lang="fr-FR" sz="1300" dirty="0" err="1"/>
              <a:t>alta</a:t>
            </a:r>
            <a:r>
              <a:rPr lang="fr-FR" sz="1300" dirty="0"/>
              <a:t> </a:t>
            </a:r>
            <a:br>
              <a:rPr lang="fr-FR" sz="1300" dirty="0"/>
            </a:br>
            <a:r>
              <a:rPr lang="fr-FR" sz="1300" dirty="0"/>
              <a:t>e </a:t>
            </a:r>
            <a:r>
              <a:rPr lang="fr-FR" sz="1300" dirty="0" err="1"/>
              <a:t>muito</a:t>
            </a:r>
            <a:r>
              <a:rPr lang="fr-FR" sz="1300" dirty="0"/>
              <a:t> </a:t>
            </a:r>
            <a:r>
              <a:rPr lang="fr-FR" sz="1300" dirty="0" err="1"/>
              <a:t>alta</a:t>
            </a:r>
            <a:r>
              <a:rPr lang="fr-FR" sz="1300" dirty="0"/>
              <a:t> </a:t>
            </a:r>
            <a:r>
              <a:rPr lang="fr-FR" sz="1300" dirty="0" err="1"/>
              <a:t>velocidade</a:t>
            </a:r>
            <a:endParaRPr lang="pt-PT" sz="1300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1BDA956-4B53-FABE-4C12-C5CB0E17CD45}"/>
              </a:ext>
            </a:extLst>
          </p:cNvPr>
          <p:cNvSpPr txBox="1"/>
          <p:nvPr/>
        </p:nvSpPr>
        <p:spPr>
          <a:xfrm>
            <a:off x="10256638" y="1227818"/>
            <a:ext cx="1149750" cy="8765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Transportes </a:t>
            </a:r>
            <a:r>
              <a:rPr lang="fr-FR" sz="1300" dirty="0" err="1"/>
              <a:t>urbanos</a:t>
            </a:r>
            <a:r>
              <a:rPr lang="fr-FR" sz="1300" dirty="0"/>
              <a:t>, </a:t>
            </a:r>
            <a:r>
              <a:rPr lang="fr-FR" sz="1300" dirty="0" err="1"/>
              <a:t>metros</a:t>
            </a:r>
            <a:r>
              <a:rPr lang="fr-FR" sz="1300" dirty="0"/>
              <a:t>, </a:t>
            </a:r>
            <a:r>
              <a:rPr lang="fr-FR" sz="1300" dirty="0" err="1"/>
              <a:t>elétricos</a:t>
            </a:r>
            <a:r>
              <a:rPr lang="fr-FR" sz="1300" dirty="0"/>
              <a:t>, VAL</a:t>
            </a:r>
            <a:endParaRPr lang="pt-PT" sz="1300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C97DDC4-0918-9514-7B23-91107164C6E1}"/>
              </a:ext>
            </a:extLst>
          </p:cNvPr>
          <p:cNvSpPr txBox="1"/>
          <p:nvPr/>
        </p:nvSpPr>
        <p:spPr>
          <a:xfrm>
            <a:off x="9538393" y="2459665"/>
            <a:ext cx="1332808" cy="6924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Caminhos</a:t>
            </a:r>
            <a:r>
              <a:rPr lang="fr-FR" sz="1300" dirty="0"/>
              <a:t> de </a:t>
            </a:r>
            <a:r>
              <a:rPr lang="fr-FR" sz="1300" dirty="0" err="1"/>
              <a:t>ferro</a:t>
            </a:r>
            <a:r>
              <a:rPr lang="fr-FR" sz="1300" dirty="0"/>
              <a:t> </a:t>
            </a:r>
            <a:r>
              <a:rPr lang="fr-FR" sz="1300" dirty="0" err="1"/>
              <a:t>convencionais</a:t>
            </a:r>
            <a:endParaRPr lang="pt-PT" sz="13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92D08BC-FDCE-BC99-EACA-3DCD73059033}"/>
              </a:ext>
            </a:extLst>
          </p:cNvPr>
          <p:cNvSpPr txBox="1"/>
          <p:nvPr/>
        </p:nvSpPr>
        <p:spPr>
          <a:xfrm>
            <a:off x="10886806" y="2564102"/>
            <a:ext cx="1149750" cy="4836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Vias de </a:t>
            </a:r>
            <a:br>
              <a:rPr lang="fr-FR" sz="1300" dirty="0"/>
            </a:br>
            <a:r>
              <a:rPr lang="fr-FR" sz="1300" dirty="0" err="1"/>
              <a:t>tráfego</a:t>
            </a:r>
            <a:r>
              <a:rPr lang="fr-FR" sz="1300" dirty="0"/>
              <a:t> </a:t>
            </a:r>
            <a:r>
              <a:rPr lang="fr-FR" sz="1300" dirty="0" err="1"/>
              <a:t>leve</a:t>
            </a:r>
            <a:endParaRPr lang="fr-FR" sz="13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B351E83-6160-77D8-3A5D-377E20F48914}"/>
              </a:ext>
            </a:extLst>
          </p:cNvPr>
          <p:cNvSpPr txBox="1"/>
          <p:nvPr/>
        </p:nvSpPr>
        <p:spPr>
          <a:xfrm>
            <a:off x="9055123" y="3596437"/>
            <a:ext cx="1124876" cy="6800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Via </a:t>
            </a:r>
            <a:r>
              <a:rPr lang="fr-FR" sz="1300" dirty="0" err="1"/>
              <a:t>especiais</a:t>
            </a:r>
            <a:r>
              <a:rPr lang="fr-FR" sz="1300" dirty="0"/>
              <a:t>, portos e minas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3034C6-CE42-B941-96C7-98BF261DB8E1}"/>
              </a:ext>
            </a:extLst>
          </p:cNvPr>
          <p:cNvSpPr txBox="1"/>
          <p:nvPr/>
        </p:nvSpPr>
        <p:spPr>
          <a:xfrm>
            <a:off x="8410011" y="4826317"/>
            <a:ext cx="1124876" cy="4836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Redes</a:t>
            </a:r>
            <a:r>
              <a:rPr lang="fr-FR" sz="1300" dirty="0"/>
              <a:t> </a:t>
            </a:r>
            <a:r>
              <a:rPr lang="fr-FR" sz="1300" dirty="0" err="1"/>
              <a:t>privadas</a:t>
            </a:r>
            <a:endParaRPr lang="fr-FR" sz="1300" dirty="0"/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1C2F5FAB-62E3-DFB1-6B75-05D3DA2229EF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9180000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FUTRIFER como fornecedor de </a:t>
            </a:r>
            <a:r>
              <a:rPr lang="pt-PT" sz="2600" b="1" cap="all" dirty="0">
                <a:solidFill>
                  <a:schemeClr val="bg1"/>
                </a:solidFill>
                <a:latin typeface="+mn-lt"/>
              </a:rPr>
              <a:t>soluções globais</a:t>
            </a:r>
            <a:endParaRPr lang="en-GB" sz="2400" cap="all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pt-PT" sz="2400" b="1" cap="all" dirty="0">
                <a:solidFill>
                  <a:schemeClr val="bg1"/>
                </a:solidFill>
                <a:latin typeface="+mn-lt"/>
              </a:rPr>
              <a:t>FABRICO E MONTAGEM DE APARELHOS DE VIA</a:t>
            </a:r>
          </a:p>
        </p:txBody>
      </p:sp>
    </p:spTree>
    <p:extLst>
      <p:ext uri="{BB962C8B-B14F-4D97-AF65-F5344CB8AC3E}">
        <p14:creationId xmlns:p14="http://schemas.microsoft.com/office/powerpoint/2010/main" val="198033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iago Amaro\Desktop\FEIRA ANGOLA 22-25 NOVEMBRO 2012\regeneração de amv.JPG">
            <a:extLst>
              <a:ext uri="{FF2B5EF4-FFF2-40B4-BE49-F238E27FC236}">
                <a16:creationId xmlns:a16="http://schemas.microsoft.com/office/drawing/2014/main" id="{6C8E8D5C-6ADB-1E66-2C97-AEBBE1EB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4680" b="5791"/>
          <a:stretch>
            <a:fillRect/>
          </a:stretch>
        </p:blipFill>
        <p:spPr bwMode="auto">
          <a:xfrm>
            <a:off x="5217871" y="1376604"/>
            <a:ext cx="2910130" cy="33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Tiago Amaro\Desktop\FEIRA ANGOLA 22-25 NOVEMBRO 2012\regeneração.JPG">
            <a:extLst>
              <a:ext uri="{FF2B5EF4-FFF2-40B4-BE49-F238E27FC236}">
                <a16:creationId xmlns:a16="http://schemas.microsoft.com/office/drawing/2014/main" id="{B06CE1FE-5455-64EF-F3F6-147C3236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4066"/>
          <a:stretch>
            <a:fillRect/>
          </a:stretch>
        </p:blipFill>
        <p:spPr bwMode="auto">
          <a:xfrm>
            <a:off x="3317233" y="1385857"/>
            <a:ext cx="1836000" cy="20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C:\Users\Tiago Amaro\Desktop\FEIRA ANGOLA 22-25 NOVEMBRO 2012\regeneração 1.JPG">
            <a:extLst>
              <a:ext uri="{FF2B5EF4-FFF2-40B4-BE49-F238E27FC236}">
                <a16:creationId xmlns:a16="http://schemas.microsoft.com/office/drawing/2014/main" id="{A18DE179-6163-C54F-E955-F73D056B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86" y="1385856"/>
            <a:ext cx="2830812" cy="20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541F8CD5-C789-39D1-B1E3-911B998EE50F}"/>
              </a:ext>
            </a:extLst>
          </p:cNvPr>
          <p:cNvGrpSpPr/>
          <p:nvPr/>
        </p:nvGrpSpPr>
        <p:grpSpPr>
          <a:xfrm>
            <a:off x="0" y="4690204"/>
            <a:ext cx="12219441" cy="1837017"/>
            <a:chOff x="2864988" y="5296225"/>
            <a:chExt cx="8924432" cy="1230996"/>
          </a:xfrm>
        </p:grpSpPr>
        <p:pic>
          <p:nvPicPr>
            <p:cNvPr id="10" name="Picture 5" descr="C:\Users\Tiago Amaro\Desktop\APRESENTAÇÃO SERVIÇOS FUTRIFER\BANCO DE IMAGENS\DSC03187.JPG">
              <a:extLst>
                <a:ext uri="{FF2B5EF4-FFF2-40B4-BE49-F238E27FC236}">
                  <a16:creationId xmlns:a16="http://schemas.microsoft.com/office/drawing/2014/main" id="{AD45B482-5184-41AE-ABA1-E7B64D255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673" b="21304"/>
            <a:stretch>
              <a:fillRect/>
            </a:stretch>
          </p:blipFill>
          <p:spPr bwMode="auto">
            <a:xfrm>
              <a:off x="8227722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:\Users\Tiago Amaro\Desktop\APRESENTAÇÃO SERVIÇOS FUTRIFER\BANCO DE IMAGENS\DSC00493.JPG">
              <a:extLst>
                <a:ext uri="{FF2B5EF4-FFF2-40B4-BE49-F238E27FC236}">
                  <a16:creationId xmlns:a16="http://schemas.microsoft.com/office/drawing/2014/main" id="{8FFF6712-9FC6-48A6-9BFE-8817568F0E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4636" y="5296225"/>
              <a:ext cx="1784784" cy="1214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C:\Users\Tiago Amaro\Desktop\APRESENTAÇÃO SERVIÇOS FUTRIFER\BANCO DE IMAGENS\IMGP7066.JPG">
              <a:extLst>
                <a:ext uri="{FF2B5EF4-FFF2-40B4-BE49-F238E27FC236}">
                  <a16:creationId xmlns:a16="http://schemas.microsoft.com/office/drawing/2014/main" id="{9D901929-11F7-4395-8D8C-AA05A30B7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0144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8">
              <a:extLst>
                <a:ext uri="{FF2B5EF4-FFF2-40B4-BE49-F238E27FC236}">
                  <a16:creationId xmlns:a16="http://schemas.microsoft.com/office/drawing/2014/main" id="{D035D5E6-CFC6-431F-B9E9-10AE6D583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566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4" descr="PPT_SwitchSystems_ohneMover_kl">
              <a:extLst>
                <a:ext uri="{FF2B5EF4-FFF2-40B4-BE49-F238E27FC236}">
                  <a16:creationId xmlns:a16="http://schemas.microsoft.com/office/drawing/2014/main" id="{28A646FB-4CEF-4CCA-9E98-5832F1AEC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64988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6BB66A6-D805-AC56-8E61-1EA3377BF306}"/>
              </a:ext>
            </a:extLst>
          </p:cNvPr>
          <p:cNvSpPr txBox="1"/>
          <p:nvPr/>
        </p:nvSpPr>
        <p:spPr>
          <a:xfrm>
            <a:off x="575755" y="3640163"/>
            <a:ext cx="4373772" cy="740116"/>
          </a:xfrm>
          <a:prstGeom prst="rect">
            <a:avLst/>
          </a:prstGeom>
          <a:solidFill>
            <a:srgbClr val="EF402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pt-PT" sz="1800" b="1" dirty="0">
                <a:solidFill>
                  <a:schemeClr val="bg1"/>
                </a:solidFill>
                <a:cs typeface="Times New Roman" pitchFamily="18" charset="0"/>
              </a:rPr>
              <a:t>+ 350 </a:t>
            </a:r>
            <a:r>
              <a:rPr lang="pt-PT" sz="1800" dirty="0">
                <a:solidFill>
                  <a:schemeClr val="bg1"/>
                </a:solidFill>
                <a:cs typeface="Times New Roman" pitchFamily="18" charset="0"/>
              </a:rPr>
              <a:t>Aparelhos de via regenerados</a:t>
            </a:r>
            <a:endParaRPr lang="pt-PT" sz="18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F1809B6E-76D5-BBFD-1728-EF7F53BFE9C8}"/>
              </a:ext>
            </a:extLst>
          </p:cNvPr>
          <p:cNvSpPr/>
          <p:nvPr/>
        </p:nvSpPr>
        <p:spPr>
          <a:xfrm rot="5400000">
            <a:off x="10242482" y="1451441"/>
            <a:ext cx="1319282" cy="1137313"/>
          </a:xfrm>
          <a:prstGeom prst="hexagon">
            <a:avLst/>
          </a:prstGeom>
          <a:solidFill>
            <a:srgbClr val="4C9F45">
              <a:alpha val="60000"/>
            </a:srgb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587C34AC-AAC6-73AA-9F3B-5B3FB26D07AE}"/>
              </a:ext>
            </a:extLst>
          </p:cNvPr>
          <p:cNvSpPr/>
          <p:nvPr/>
        </p:nvSpPr>
        <p:spPr>
          <a:xfrm rot="5400000">
            <a:off x="9638401" y="2584037"/>
            <a:ext cx="1319282" cy="1137313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08D6D524-AC75-AD1E-DA21-31F271A88581}"/>
              </a:ext>
            </a:extLst>
          </p:cNvPr>
          <p:cNvSpPr/>
          <p:nvPr/>
        </p:nvSpPr>
        <p:spPr>
          <a:xfrm rot="5400000">
            <a:off x="9000113" y="3731148"/>
            <a:ext cx="1319282" cy="1137313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C97DDC4-0918-9514-7B23-91107164C6E1}"/>
              </a:ext>
            </a:extLst>
          </p:cNvPr>
          <p:cNvSpPr txBox="1"/>
          <p:nvPr/>
        </p:nvSpPr>
        <p:spPr>
          <a:xfrm>
            <a:off x="10229498" y="1700480"/>
            <a:ext cx="1332808" cy="6924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Caminhos</a:t>
            </a:r>
            <a:r>
              <a:rPr lang="fr-FR" sz="1300" dirty="0"/>
              <a:t> de </a:t>
            </a:r>
            <a:r>
              <a:rPr lang="fr-FR" sz="1300" dirty="0" err="1"/>
              <a:t>ferro</a:t>
            </a:r>
            <a:r>
              <a:rPr lang="fr-FR" sz="1300" dirty="0"/>
              <a:t> </a:t>
            </a:r>
            <a:r>
              <a:rPr lang="fr-FR" sz="1300" dirty="0" err="1"/>
              <a:t>convencionais</a:t>
            </a:r>
            <a:endParaRPr lang="pt-PT" sz="13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B351E83-6160-77D8-3A5D-377E20F48914}"/>
              </a:ext>
            </a:extLst>
          </p:cNvPr>
          <p:cNvSpPr txBox="1"/>
          <p:nvPr/>
        </p:nvSpPr>
        <p:spPr>
          <a:xfrm>
            <a:off x="9746228" y="2837252"/>
            <a:ext cx="1124876" cy="6800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Via </a:t>
            </a:r>
            <a:r>
              <a:rPr lang="fr-FR" sz="1300" dirty="0" err="1"/>
              <a:t>especiais</a:t>
            </a:r>
            <a:r>
              <a:rPr lang="fr-FR" sz="1300" dirty="0"/>
              <a:t>, portos e minas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3034C6-CE42-B941-96C7-98BF261DB8E1}"/>
              </a:ext>
            </a:extLst>
          </p:cNvPr>
          <p:cNvSpPr txBox="1"/>
          <p:nvPr/>
        </p:nvSpPr>
        <p:spPr>
          <a:xfrm>
            <a:off x="9101116" y="4067132"/>
            <a:ext cx="1124876" cy="4836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Redes</a:t>
            </a:r>
            <a:r>
              <a:rPr lang="fr-FR" sz="1300" dirty="0"/>
              <a:t> </a:t>
            </a:r>
            <a:r>
              <a:rPr lang="fr-FR" sz="1300" dirty="0" err="1"/>
              <a:t>privadas</a:t>
            </a:r>
            <a:endParaRPr lang="fr-FR" sz="1300" dirty="0"/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1C2F5FAB-62E3-DFB1-6B75-05D3DA2229EF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9180000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FUTRIFER como fornecedor de </a:t>
            </a:r>
            <a:r>
              <a:rPr lang="pt-PT" sz="2600" b="1" cap="all" dirty="0">
                <a:solidFill>
                  <a:schemeClr val="bg1"/>
                </a:solidFill>
                <a:latin typeface="+mn-lt"/>
              </a:rPr>
              <a:t>soluções globais</a:t>
            </a:r>
            <a:endParaRPr lang="en-GB" sz="2400" cap="all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pt-PT" sz="2400" b="1" cap="all" dirty="0">
                <a:solidFill>
                  <a:schemeClr val="bg1"/>
                </a:solidFill>
                <a:latin typeface="+mn-lt"/>
              </a:rPr>
              <a:t>REGENERAÇÃO DE APARELHOS DE VIA</a:t>
            </a:r>
          </a:p>
        </p:txBody>
      </p:sp>
    </p:spTree>
    <p:extLst>
      <p:ext uri="{BB962C8B-B14F-4D97-AF65-F5344CB8AC3E}">
        <p14:creationId xmlns:p14="http://schemas.microsoft.com/office/powerpoint/2010/main" val="121282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12AC935F-7BDA-C77C-49B8-CD42DDF24BF2}"/>
              </a:ext>
            </a:extLst>
          </p:cNvPr>
          <p:cNvGrpSpPr/>
          <p:nvPr/>
        </p:nvGrpSpPr>
        <p:grpSpPr>
          <a:xfrm>
            <a:off x="407986" y="1368712"/>
            <a:ext cx="9195542" cy="1857088"/>
            <a:chOff x="407986" y="1368712"/>
            <a:chExt cx="7665916" cy="1548172"/>
          </a:xfrm>
        </p:grpSpPr>
        <p:pic>
          <p:nvPicPr>
            <p:cNvPr id="2" name="Picture 8" descr="IMGP9004">
              <a:extLst>
                <a:ext uri="{FF2B5EF4-FFF2-40B4-BE49-F238E27FC236}">
                  <a16:creationId xmlns:a16="http://schemas.microsoft.com/office/drawing/2014/main" id="{8C7BD57D-D554-37B5-F2A7-C4EFD22F7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7609" b="8170"/>
            <a:stretch>
              <a:fillRect/>
            </a:stretch>
          </p:blipFill>
          <p:spPr bwMode="auto">
            <a:xfrm>
              <a:off x="407986" y="1368715"/>
              <a:ext cx="256797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8" descr="C:\Users\Tiago Amaro\Desktop\APRESENTAÇÃO SERVIÇOS FUTRIFER\BANCO DE IMAGENS\IMGP7066.JPG">
              <a:extLst>
                <a:ext uri="{FF2B5EF4-FFF2-40B4-BE49-F238E27FC236}">
                  <a16:creationId xmlns:a16="http://schemas.microsoft.com/office/drawing/2014/main" id="{1314A38A-E684-9EC1-84CE-D1C1C55F4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1554" y="1368712"/>
              <a:ext cx="2582055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9" descr="IMGP9014">
              <a:extLst>
                <a:ext uri="{FF2B5EF4-FFF2-40B4-BE49-F238E27FC236}">
                  <a16:creationId xmlns:a16="http://schemas.microsoft.com/office/drawing/2014/main" id="{D9A4E43A-FBD0-8AF3-6BA5-7A1D01A16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6392" y="1368884"/>
              <a:ext cx="244751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541F8CD5-C789-39D1-B1E3-911B998EE50F}"/>
              </a:ext>
            </a:extLst>
          </p:cNvPr>
          <p:cNvGrpSpPr/>
          <p:nvPr/>
        </p:nvGrpSpPr>
        <p:grpSpPr>
          <a:xfrm>
            <a:off x="0" y="4690204"/>
            <a:ext cx="12219441" cy="1837017"/>
            <a:chOff x="2864988" y="5296225"/>
            <a:chExt cx="8924432" cy="1230996"/>
          </a:xfrm>
        </p:grpSpPr>
        <p:pic>
          <p:nvPicPr>
            <p:cNvPr id="10" name="Picture 5" descr="C:\Users\Tiago Amaro\Desktop\APRESENTAÇÃO SERVIÇOS FUTRIFER\BANCO DE IMAGENS\DSC03187.JPG">
              <a:extLst>
                <a:ext uri="{FF2B5EF4-FFF2-40B4-BE49-F238E27FC236}">
                  <a16:creationId xmlns:a16="http://schemas.microsoft.com/office/drawing/2014/main" id="{AD45B482-5184-41AE-ABA1-E7B64D255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673" b="21304"/>
            <a:stretch>
              <a:fillRect/>
            </a:stretch>
          </p:blipFill>
          <p:spPr bwMode="auto">
            <a:xfrm>
              <a:off x="8227722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C:\Users\Tiago Amaro\Desktop\APRESENTAÇÃO SERVIÇOS FUTRIFER\BANCO DE IMAGENS\DSC00493.JPG">
              <a:extLst>
                <a:ext uri="{FF2B5EF4-FFF2-40B4-BE49-F238E27FC236}">
                  <a16:creationId xmlns:a16="http://schemas.microsoft.com/office/drawing/2014/main" id="{8FFF6712-9FC6-48A6-9BFE-8817568F0E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4636" y="5296225"/>
              <a:ext cx="1784784" cy="1214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C:\Users\Tiago Amaro\Desktop\APRESENTAÇÃO SERVIÇOS FUTRIFER\BANCO DE IMAGENS\IMGP7066.JPG">
              <a:extLst>
                <a:ext uri="{FF2B5EF4-FFF2-40B4-BE49-F238E27FC236}">
                  <a16:creationId xmlns:a16="http://schemas.microsoft.com/office/drawing/2014/main" id="{9D901929-11F7-4395-8D8C-AA05A30B7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0144" y="5296225"/>
              <a:ext cx="1784784" cy="121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8">
              <a:extLst>
                <a:ext uri="{FF2B5EF4-FFF2-40B4-BE49-F238E27FC236}">
                  <a16:creationId xmlns:a16="http://schemas.microsoft.com/office/drawing/2014/main" id="{D035D5E6-CFC6-431F-B9E9-10AE6D583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52566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4" descr="PPT_SwitchSystems_ohneMover_kl">
              <a:extLst>
                <a:ext uri="{FF2B5EF4-FFF2-40B4-BE49-F238E27FC236}">
                  <a16:creationId xmlns:a16="http://schemas.microsoft.com/office/drawing/2014/main" id="{28A646FB-4CEF-4CCA-9E98-5832F1AEC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64988" y="5296225"/>
              <a:ext cx="1784784" cy="123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6BB66A6-D805-AC56-8E61-1EA3377BF306}"/>
              </a:ext>
            </a:extLst>
          </p:cNvPr>
          <p:cNvSpPr txBox="1"/>
          <p:nvPr/>
        </p:nvSpPr>
        <p:spPr>
          <a:xfrm>
            <a:off x="2880796" y="3465513"/>
            <a:ext cx="4373772" cy="740116"/>
          </a:xfrm>
          <a:prstGeom prst="rect">
            <a:avLst/>
          </a:prstGeom>
          <a:solidFill>
            <a:srgbClr val="EF402B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pt-PT" sz="1800" b="1" dirty="0">
                <a:solidFill>
                  <a:schemeClr val="bg1"/>
                </a:solidFill>
                <a:cs typeface="Times New Roman" pitchFamily="18" charset="0"/>
              </a:rPr>
              <a:t>+ 2.800 </a:t>
            </a:r>
            <a:r>
              <a:rPr lang="pt-PT" sz="1800" dirty="0">
                <a:solidFill>
                  <a:schemeClr val="bg1"/>
                </a:solidFill>
                <a:cs typeface="Times New Roman" pitchFamily="18" charset="0"/>
              </a:rPr>
              <a:t>Aparelhos de via intervencionados</a:t>
            </a:r>
            <a:br>
              <a:rPr lang="pt-PT" sz="18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t-PT" sz="1800" dirty="0">
                <a:solidFill>
                  <a:schemeClr val="bg1"/>
                </a:solidFill>
                <a:cs typeface="Times New Roman" pitchFamily="18" charset="0"/>
              </a:rPr>
              <a:t>em todo o país</a:t>
            </a:r>
            <a:endParaRPr lang="pt-PT" sz="18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DE036F6-4B73-5458-5329-165A29F82E3E}"/>
              </a:ext>
            </a:extLst>
          </p:cNvPr>
          <p:cNvSpPr/>
          <p:nvPr/>
        </p:nvSpPr>
        <p:spPr>
          <a:xfrm rot="5400000">
            <a:off x="8921208" y="1077956"/>
            <a:ext cx="1319282" cy="1137313"/>
          </a:xfrm>
          <a:prstGeom prst="hexagon">
            <a:avLst/>
          </a:prstGeom>
          <a:solidFill>
            <a:srgbClr val="F0D9AA"/>
          </a:solidFill>
          <a:ln w="38100">
            <a:solidFill>
              <a:srgbClr val="DCA6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 dirty="0"/>
          </a:p>
        </p:txBody>
      </p:sp>
      <p:sp>
        <p:nvSpPr>
          <p:cNvPr id="7" name="Hexágono 6">
            <a:extLst>
              <a:ext uri="{FF2B5EF4-FFF2-40B4-BE49-F238E27FC236}">
                <a16:creationId xmlns:a16="http://schemas.microsoft.com/office/drawing/2014/main" id="{38E9CDD4-B1FE-485D-E2BD-B5FBFB6EB09A}"/>
              </a:ext>
            </a:extLst>
          </p:cNvPr>
          <p:cNvSpPr/>
          <p:nvPr/>
        </p:nvSpPr>
        <p:spPr>
          <a:xfrm rot="5400000">
            <a:off x="10178090" y="1077957"/>
            <a:ext cx="1319282" cy="1137313"/>
          </a:xfrm>
          <a:prstGeom prst="hexagon">
            <a:avLst/>
          </a:prstGeom>
          <a:solidFill>
            <a:srgbClr val="F8AAA2"/>
          </a:solidFill>
          <a:ln w="38100">
            <a:solidFill>
              <a:srgbClr val="C52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F1809B6E-76D5-BBFD-1728-EF7F53BFE9C8}"/>
              </a:ext>
            </a:extLst>
          </p:cNvPr>
          <p:cNvSpPr/>
          <p:nvPr/>
        </p:nvSpPr>
        <p:spPr>
          <a:xfrm rot="5400000">
            <a:off x="9551377" y="2210626"/>
            <a:ext cx="1319282" cy="1137313"/>
          </a:xfrm>
          <a:prstGeom prst="hexagon">
            <a:avLst/>
          </a:prstGeom>
          <a:solidFill>
            <a:srgbClr val="4C9F45">
              <a:alpha val="60000"/>
            </a:srgb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2DC8F577-2835-54EF-CD78-CC17345A9D88}"/>
              </a:ext>
            </a:extLst>
          </p:cNvPr>
          <p:cNvSpPr/>
          <p:nvPr/>
        </p:nvSpPr>
        <p:spPr>
          <a:xfrm rot="5400000">
            <a:off x="10808259" y="2210627"/>
            <a:ext cx="1319282" cy="1137313"/>
          </a:xfrm>
          <a:prstGeom prst="hexagon">
            <a:avLst/>
          </a:prstGeom>
          <a:solidFill>
            <a:schemeClr val="bg2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587C34AC-AAC6-73AA-9F3B-5B3FB26D07AE}"/>
              </a:ext>
            </a:extLst>
          </p:cNvPr>
          <p:cNvSpPr/>
          <p:nvPr/>
        </p:nvSpPr>
        <p:spPr>
          <a:xfrm rot="5400000">
            <a:off x="8947296" y="3343222"/>
            <a:ext cx="1319282" cy="1137313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08D6D524-AC75-AD1E-DA21-31F271A88581}"/>
              </a:ext>
            </a:extLst>
          </p:cNvPr>
          <p:cNvSpPr/>
          <p:nvPr/>
        </p:nvSpPr>
        <p:spPr>
          <a:xfrm rot="5400000">
            <a:off x="8309008" y="4490333"/>
            <a:ext cx="1319282" cy="1137313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EE10287-A122-32F8-141C-BCAEA52D09D0}"/>
              </a:ext>
            </a:extLst>
          </p:cNvPr>
          <p:cNvSpPr txBox="1"/>
          <p:nvPr/>
        </p:nvSpPr>
        <p:spPr>
          <a:xfrm>
            <a:off x="9012191" y="1326053"/>
            <a:ext cx="1124876" cy="6800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Linhas</a:t>
            </a:r>
            <a:r>
              <a:rPr lang="fr-FR" sz="1300" dirty="0"/>
              <a:t> de </a:t>
            </a:r>
            <a:r>
              <a:rPr lang="fr-FR" sz="1300" dirty="0" err="1"/>
              <a:t>alta</a:t>
            </a:r>
            <a:r>
              <a:rPr lang="fr-FR" sz="1300" dirty="0"/>
              <a:t> </a:t>
            </a:r>
            <a:br>
              <a:rPr lang="fr-FR" sz="1300" dirty="0"/>
            </a:br>
            <a:r>
              <a:rPr lang="fr-FR" sz="1300" dirty="0"/>
              <a:t>e </a:t>
            </a:r>
            <a:r>
              <a:rPr lang="fr-FR" sz="1300" dirty="0" err="1"/>
              <a:t>muito</a:t>
            </a:r>
            <a:r>
              <a:rPr lang="fr-FR" sz="1300" dirty="0"/>
              <a:t> </a:t>
            </a:r>
            <a:r>
              <a:rPr lang="fr-FR" sz="1300" dirty="0" err="1"/>
              <a:t>alta</a:t>
            </a:r>
            <a:r>
              <a:rPr lang="fr-FR" sz="1300" dirty="0"/>
              <a:t> </a:t>
            </a:r>
            <a:r>
              <a:rPr lang="fr-FR" sz="1300" dirty="0" err="1"/>
              <a:t>velocidade</a:t>
            </a:r>
            <a:endParaRPr lang="pt-PT" sz="1300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1BDA956-4B53-FABE-4C12-C5CB0E17CD45}"/>
              </a:ext>
            </a:extLst>
          </p:cNvPr>
          <p:cNvSpPr txBox="1"/>
          <p:nvPr/>
        </p:nvSpPr>
        <p:spPr>
          <a:xfrm>
            <a:off x="10256638" y="1227818"/>
            <a:ext cx="1149750" cy="8765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Transportes </a:t>
            </a:r>
            <a:r>
              <a:rPr lang="fr-FR" sz="1300" dirty="0" err="1"/>
              <a:t>urbanos</a:t>
            </a:r>
            <a:r>
              <a:rPr lang="fr-FR" sz="1300" dirty="0"/>
              <a:t>, </a:t>
            </a:r>
            <a:r>
              <a:rPr lang="fr-FR" sz="1300" dirty="0" err="1"/>
              <a:t>metros</a:t>
            </a:r>
            <a:r>
              <a:rPr lang="fr-FR" sz="1300" dirty="0"/>
              <a:t>, </a:t>
            </a:r>
            <a:r>
              <a:rPr lang="fr-FR" sz="1300" dirty="0" err="1"/>
              <a:t>elétricos</a:t>
            </a:r>
            <a:r>
              <a:rPr lang="fr-FR" sz="1300" dirty="0"/>
              <a:t>, VAL</a:t>
            </a:r>
            <a:endParaRPr lang="pt-PT" sz="1300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C97DDC4-0918-9514-7B23-91107164C6E1}"/>
              </a:ext>
            </a:extLst>
          </p:cNvPr>
          <p:cNvSpPr txBox="1"/>
          <p:nvPr/>
        </p:nvSpPr>
        <p:spPr>
          <a:xfrm>
            <a:off x="9538393" y="2459665"/>
            <a:ext cx="1332808" cy="6924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Caminhos</a:t>
            </a:r>
            <a:r>
              <a:rPr lang="fr-FR" sz="1300" dirty="0"/>
              <a:t> de </a:t>
            </a:r>
            <a:r>
              <a:rPr lang="fr-FR" sz="1300" dirty="0" err="1"/>
              <a:t>ferro</a:t>
            </a:r>
            <a:r>
              <a:rPr lang="fr-FR" sz="1300" dirty="0"/>
              <a:t> </a:t>
            </a:r>
            <a:r>
              <a:rPr lang="fr-FR" sz="1300" dirty="0" err="1"/>
              <a:t>convencionais</a:t>
            </a:r>
            <a:endParaRPr lang="pt-PT" sz="13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92D08BC-FDCE-BC99-EACA-3DCD73059033}"/>
              </a:ext>
            </a:extLst>
          </p:cNvPr>
          <p:cNvSpPr txBox="1"/>
          <p:nvPr/>
        </p:nvSpPr>
        <p:spPr>
          <a:xfrm>
            <a:off x="10886806" y="2564102"/>
            <a:ext cx="1149750" cy="4836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Vias de </a:t>
            </a:r>
            <a:br>
              <a:rPr lang="fr-FR" sz="1300" dirty="0"/>
            </a:br>
            <a:r>
              <a:rPr lang="fr-FR" sz="1300" dirty="0" err="1"/>
              <a:t>tráfego</a:t>
            </a:r>
            <a:r>
              <a:rPr lang="fr-FR" sz="1300" dirty="0"/>
              <a:t> </a:t>
            </a:r>
            <a:r>
              <a:rPr lang="fr-FR" sz="1300" dirty="0" err="1"/>
              <a:t>leve</a:t>
            </a:r>
            <a:endParaRPr lang="fr-FR" sz="13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B351E83-6160-77D8-3A5D-377E20F48914}"/>
              </a:ext>
            </a:extLst>
          </p:cNvPr>
          <p:cNvSpPr txBox="1"/>
          <p:nvPr/>
        </p:nvSpPr>
        <p:spPr>
          <a:xfrm>
            <a:off x="9055123" y="3596437"/>
            <a:ext cx="1124876" cy="6800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/>
              <a:t>Via </a:t>
            </a:r>
            <a:r>
              <a:rPr lang="fr-FR" sz="1300" dirty="0" err="1"/>
              <a:t>especiais</a:t>
            </a:r>
            <a:r>
              <a:rPr lang="fr-FR" sz="1300" dirty="0"/>
              <a:t>, portos e minas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3034C6-CE42-B941-96C7-98BF261DB8E1}"/>
              </a:ext>
            </a:extLst>
          </p:cNvPr>
          <p:cNvSpPr txBox="1"/>
          <p:nvPr/>
        </p:nvSpPr>
        <p:spPr>
          <a:xfrm>
            <a:off x="8410011" y="4826317"/>
            <a:ext cx="1124876" cy="4836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300" dirty="0" err="1"/>
              <a:t>Redes</a:t>
            </a:r>
            <a:r>
              <a:rPr lang="fr-FR" sz="1300" dirty="0"/>
              <a:t> </a:t>
            </a:r>
            <a:r>
              <a:rPr lang="fr-FR" sz="1300" dirty="0" err="1"/>
              <a:t>privadas</a:t>
            </a:r>
            <a:endParaRPr lang="fr-FR" sz="1300" dirty="0"/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1C2F5FAB-62E3-DFB1-6B75-05D3DA2229EF}"/>
              </a:ext>
            </a:extLst>
          </p:cNvPr>
          <p:cNvSpPr txBox="1">
            <a:spLocks/>
          </p:cNvSpPr>
          <p:nvPr/>
        </p:nvSpPr>
        <p:spPr bwMode="gray">
          <a:xfrm>
            <a:off x="2880796" y="978299"/>
            <a:ext cx="9180000" cy="2174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4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288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432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5000"/>
              <a:buFont typeface="Segoe UI Black" panose="020B0A02040204020203" pitchFamily="34" charset="0"/>
              <a:buChar char="/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cap="all" dirty="0">
                <a:solidFill>
                  <a:schemeClr val="bg1"/>
                </a:solidFill>
                <a:latin typeface="+mn-lt"/>
              </a:rPr>
              <a:t>FUTRIFER como fornecedor de </a:t>
            </a:r>
            <a:r>
              <a:rPr lang="pt-PT" sz="2600" b="1" cap="all" dirty="0">
                <a:solidFill>
                  <a:schemeClr val="bg1"/>
                </a:solidFill>
                <a:latin typeface="+mn-lt"/>
              </a:rPr>
              <a:t>soluções globais</a:t>
            </a:r>
            <a:endParaRPr lang="en-GB" sz="2400" cap="all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pt-PT" sz="2400" b="1" cap="all" dirty="0">
                <a:solidFill>
                  <a:schemeClr val="bg1"/>
                </a:solidFill>
                <a:latin typeface="+mn-lt"/>
              </a:rPr>
              <a:t>MANUTENÇÃO DE APARELHOS DE VIA</a:t>
            </a:r>
          </a:p>
        </p:txBody>
      </p:sp>
    </p:spTree>
    <p:extLst>
      <p:ext uri="{BB962C8B-B14F-4D97-AF65-F5344CB8AC3E}">
        <p14:creationId xmlns:p14="http://schemas.microsoft.com/office/powerpoint/2010/main" val="36264209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994B3435467E48A5F3FF1AD25A3448" ma:contentTypeVersion="9" ma:contentTypeDescription="Criar um novo documento." ma:contentTypeScope="" ma:versionID="8e1140b9e1299551f0200bf22b1c9d99">
  <xsd:schema xmlns:xsd="http://www.w3.org/2001/XMLSchema" xmlns:xs="http://www.w3.org/2001/XMLSchema" xmlns:p="http://schemas.microsoft.com/office/2006/metadata/properties" xmlns:ns2="ef9fde4e-7bbf-48ef-9c1f-439d9d5599dd" xmlns:ns3="5c6e631f-4fcd-4382-b8b2-2b4123fb58fc" targetNamespace="http://schemas.microsoft.com/office/2006/metadata/properties" ma:root="true" ma:fieldsID="57bc183ad1e475bc76064c98967cd7f7" ns2:_="" ns3:_="">
    <xsd:import namespace="ef9fde4e-7bbf-48ef-9c1f-439d9d5599dd"/>
    <xsd:import namespace="5c6e631f-4fcd-4382-b8b2-2b4123fb5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de4e-7bbf-48ef-9c1f-439d9d5599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e631f-4fcd-4382-b8b2-2b4123fb5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16EBAB-4A5B-40F5-A3FA-79C6C3F829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de4e-7bbf-48ef-9c1f-439d9d5599dd"/>
    <ds:schemaRef ds:uri="5c6e631f-4fcd-4382-b8b2-2b4123fb58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52A7F9-C01D-428F-A2C0-C0E1A381E4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AC3DCC-3352-48B1-909C-6B3478C0C3B9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c6e631f-4fcd-4382-b8b2-2b4123fb58fc"/>
    <ds:schemaRef ds:uri="ef9fde4e-7bbf-48ef-9c1f-439d9d5599d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1246</Words>
  <Application>Microsoft Office PowerPoint</Application>
  <PresentationFormat>Ecrã Panorâmico</PresentationFormat>
  <Paragraphs>166</Paragraphs>
  <Slides>17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7" baseType="lpstr">
      <vt:lpstr>Aptos</vt:lpstr>
      <vt:lpstr>Arial</vt:lpstr>
      <vt:lpstr>Arial Black</vt:lpstr>
      <vt:lpstr>Calibri</vt:lpstr>
      <vt:lpstr>Gill Sans Nova</vt:lpstr>
      <vt:lpstr>Grandview</vt:lpstr>
      <vt:lpstr>Source Sans Pro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FERROVIAS COMO PRINCIPAIS CONTRIBUIDORES PARA REDUZIR AS EMISSÕES DE CARBONO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 lafont</dc:creator>
  <cp:lastModifiedBy>Paulo Simões</cp:lastModifiedBy>
  <cp:revision>382</cp:revision>
  <dcterms:created xsi:type="dcterms:W3CDTF">2019-03-20T11:25:52Z</dcterms:created>
  <dcterms:modified xsi:type="dcterms:W3CDTF">2024-04-12T08:43:30Z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0x0101009C994B3435467E48A5F3FF1AD25A3448</vt:lpwstr>
  </property>
</Properties>
</file>